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68" r:id="rId10"/>
    <p:sldId id="269" r:id="rId11"/>
    <p:sldId id="270" r:id="rId12"/>
    <p:sldId id="272" r:id="rId13"/>
    <p:sldId id="271" r:id="rId14"/>
    <p:sldId id="267" r:id="rId15"/>
    <p:sldId id="273" r:id="rId16"/>
    <p:sldId id="274" r:id="rId17"/>
    <p:sldId id="275" r:id="rId18"/>
    <p:sldId id="291" r:id="rId19"/>
    <p:sldId id="276" r:id="rId20"/>
    <p:sldId id="277" r:id="rId21"/>
    <p:sldId id="279" r:id="rId22"/>
    <p:sldId id="280" r:id="rId23"/>
    <p:sldId id="281" r:id="rId24"/>
    <p:sldId id="282" r:id="rId25"/>
    <p:sldId id="283" r:id="rId26"/>
    <p:sldId id="284" r:id="rId27"/>
    <p:sldId id="285" r:id="rId28"/>
    <p:sldId id="286" r:id="rId29"/>
    <p:sldId id="287" r:id="rId30"/>
    <p:sldId id="292" r:id="rId31"/>
    <p:sldId id="293" r:id="rId32"/>
  </p:sldIdLst>
  <p:sldSz cx="9144000" cy="5143500" type="screen16x9"/>
  <p:notesSz cx="6858000" cy="9144000"/>
  <p:embeddedFontLst>
    <p:embeddedFont>
      <p:font typeface="Akatab" panose="020B0604020202020204" charset="0"/>
      <p:regular r:id="rId34"/>
      <p:bold r:id="rId35"/>
    </p:embeddedFont>
    <p:embeddedFont>
      <p:font typeface="Calibri" panose="020F0502020204030204" pitchFamily="34" charset="0"/>
      <p:regular r:id="rId36"/>
      <p:bold r:id="rId37"/>
      <p:italic r:id="rId38"/>
      <p:boldItalic r:id="rId39"/>
    </p:embeddedFont>
    <p:embeddedFont>
      <p:font typeface="Noto Serif Ethiopic" panose="020B0604020202020204" charset="0"/>
      <p:regular r:id="rId40"/>
      <p:bold r:id="rId41"/>
    </p:embeddedFont>
    <p:embeddedFont>
      <p:font typeface="Roboto Condensed Light" panose="020000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1E5D5-CDF4-4FF2-B0D7-051C2678B741}">
  <a:tblStyle styleId="{5631E5D5-CDF4-4FF2-B0D7-051C2678B7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a5b448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a5b448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8cbb03f6c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8cbb03f6c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8cbb03f6c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8cbb03f6c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8d02203d7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8d02203d7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d02203d7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d02203d7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8c050641f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8c050641f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8d2747529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8d2747529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8d02203d7c_0_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8d02203d7c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8d2747529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8d2747529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8d2747529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8d2747529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8d2747529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8d2747529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9dc3832d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9dc3832d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8d2747529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8d2747529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d2747529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d27475291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d2747529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d2747529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8d2747529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8d2747529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8d27475291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8d27475291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8d2747529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8d2747529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8d27475291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8d27475291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8d27475291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8d27475291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8d27475291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8d27475291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bd1fb5de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bd1fb5de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bd1fb5de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bd1fb5de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starters </a:t>
            </a:r>
            <a:r>
              <a:rPr lang="en-US" b="0" i="0" dirty="0">
                <a:solidFill>
                  <a:srgbClr val="0F0F0F"/>
                </a:solidFill>
                <a:effectLst/>
                <a:latin typeface="Söhne"/>
              </a:rPr>
              <a:t>Oracle Autonomous Database is a cloud database service offered by Oracle Corporation, which is notable for its use of artificial intelligence and machine learning to automate various database management tasks.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8bd1fb5de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8bd1fb5de5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c050641f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8c050641f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c050641f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8c050641f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c050641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8c050641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8c050641fa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8c050641f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472675" y="1450325"/>
            <a:ext cx="5619000" cy="19839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5200"/>
              <a:buNone/>
              <a:defRPr sz="4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72625" y="3434100"/>
            <a:ext cx="5619000" cy="40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hasCustomPrompt="1"/>
          </p:nvPr>
        </p:nvSpPr>
        <p:spPr>
          <a:xfrm>
            <a:off x="1740000" y="1788150"/>
            <a:ext cx="5664000" cy="116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6000"/>
              <a:buNone/>
              <a:defRPr sz="6000">
                <a:solidFill>
                  <a:schemeClr val="accen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1740000" y="2957550"/>
            <a:ext cx="56640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4" name="Google Shape;74;p11"/>
          <p:cNvGrpSpPr/>
          <p:nvPr/>
        </p:nvGrpSpPr>
        <p:grpSpPr>
          <a:xfrm>
            <a:off x="165548" y="298450"/>
            <a:ext cx="8808723" cy="4534300"/>
            <a:chOff x="165548" y="298450"/>
            <a:chExt cx="8808723" cy="4534300"/>
          </a:xfrm>
        </p:grpSpPr>
        <p:grpSp>
          <p:nvGrpSpPr>
            <p:cNvPr id="75" name="Google Shape;75;p11"/>
            <p:cNvGrpSpPr/>
            <p:nvPr/>
          </p:nvGrpSpPr>
          <p:grpSpPr>
            <a:xfrm rot="10800000">
              <a:off x="165548" y="4741850"/>
              <a:ext cx="6506400" cy="90900"/>
              <a:chOff x="1239825" y="571500"/>
              <a:chExt cx="6506400" cy="90900"/>
            </a:xfrm>
          </p:grpSpPr>
          <p:cxnSp>
            <p:nvCxnSpPr>
              <p:cNvPr id="76" name="Google Shape;76;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77;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1"/>
            <p:cNvGrpSpPr/>
            <p:nvPr/>
          </p:nvGrpSpPr>
          <p:grpSpPr>
            <a:xfrm rot="10800000" flipH="1">
              <a:off x="2467871" y="298450"/>
              <a:ext cx="6506400" cy="90900"/>
              <a:chOff x="1239825" y="571500"/>
              <a:chExt cx="6506400" cy="90900"/>
            </a:xfrm>
          </p:grpSpPr>
          <p:cxnSp>
            <p:nvCxnSpPr>
              <p:cNvPr id="79" name="Google Shape;79;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80" name="Google Shape;80;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393550" y="2502950"/>
            <a:ext cx="4360200" cy="1282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93550" y="1713902"/>
            <a:ext cx="12000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93550" y="3743512"/>
            <a:ext cx="4360200" cy="4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1195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976700"/>
            <a:ext cx="7419300" cy="211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Anaheim"/>
              <a:buChar char="●"/>
              <a:defRPr/>
            </a:lvl1pPr>
            <a:lvl2pPr marL="914400" lvl="1" indent="-317500" rtl="0">
              <a:spcBef>
                <a:spcPts val="0"/>
              </a:spcBef>
              <a:spcAft>
                <a:spcPts val="0"/>
              </a:spcAft>
              <a:buSzPts val="1400"/>
              <a:buFont typeface="Roboto Condensed Light"/>
              <a:buChar char="○"/>
              <a:defRPr/>
            </a:lvl2pPr>
            <a:lvl3pPr marL="1371600" lvl="2" indent="-317500" rtl="0">
              <a:lnSpc>
                <a:spcPct val="115000"/>
              </a:lnSpc>
              <a:spcBef>
                <a:spcPts val="0"/>
              </a:spcBef>
              <a:spcAft>
                <a:spcPts val="0"/>
              </a:spcAft>
              <a:buSzPts val="1400"/>
              <a:buFont typeface="Roboto Condensed Light"/>
              <a:buChar char="■"/>
              <a:defRPr/>
            </a:lvl3pPr>
            <a:lvl4pPr marL="1828800" lvl="3" indent="-317500" rtl="0">
              <a:lnSpc>
                <a:spcPct val="115000"/>
              </a:lnSpc>
              <a:spcBef>
                <a:spcPts val="0"/>
              </a:spcBef>
              <a:spcAft>
                <a:spcPts val="0"/>
              </a:spcAft>
              <a:buSzPts val="1400"/>
              <a:buFont typeface="Roboto Condensed Light"/>
              <a:buChar char="●"/>
              <a:defRPr/>
            </a:lvl4pPr>
            <a:lvl5pPr marL="2286000" lvl="4" indent="-317500" rtl="0">
              <a:lnSpc>
                <a:spcPct val="115000"/>
              </a:lnSpc>
              <a:spcBef>
                <a:spcPts val="0"/>
              </a:spcBef>
              <a:spcAft>
                <a:spcPts val="0"/>
              </a:spcAft>
              <a:buSzPts val="1400"/>
              <a:buFont typeface="Roboto Condensed Light"/>
              <a:buChar char="○"/>
              <a:defRPr/>
            </a:lvl5pPr>
            <a:lvl6pPr marL="2743200" lvl="5" indent="-317500" rtl="0">
              <a:lnSpc>
                <a:spcPct val="115000"/>
              </a:lnSpc>
              <a:spcBef>
                <a:spcPts val="0"/>
              </a:spcBef>
              <a:spcAft>
                <a:spcPts val="0"/>
              </a:spcAft>
              <a:buSzPts val="1400"/>
              <a:buFont typeface="Roboto Condensed Light"/>
              <a:buChar char="■"/>
              <a:defRPr/>
            </a:lvl6pPr>
            <a:lvl7pPr marL="3200400" lvl="6" indent="-317500" rtl="0">
              <a:lnSpc>
                <a:spcPct val="115000"/>
              </a:lnSpc>
              <a:spcBef>
                <a:spcPts val="0"/>
              </a:spcBef>
              <a:spcAft>
                <a:spcPts val="0"/>
              </a:spcAft>
              <a:buSzPts val="1400"/>
              <a:buFont typeface="Roboto Condensed Light"/>
              <a:buChar char="●"/>
              <a:defRPr/>
            </a:lvl7pPr>
            <a:lvl8pPr marL="3657600" lvl="7" indent="-317500" rtl="0">
              <a:lnSpc>
                <a:spcPct val="115000"/>
              </a:lnSpc>
              <a:spcBef>
                <a:spcPts val="0"/>
              </a:spcBef>
              <a:spcAft>
                <a:spcPts val="0"/>
              </a:spcAft>
              <a:buSzPts val="1400"/>
              <a:buFont typeface="Roboto Condensed Light"/>
              <a:buChar char="○"/>
              <a:defRPr/>
            </a:lvl8pPr>
            <a:lvl9pPr marL="4114800" lvl="8" indent="-317500" rtl="0">
              <a:lnSpc>
                <a:spcPct val="115000"/>
              </a:lnSpc>
              <a:spcBef>
                <a:spcPts val="0"/>
              </a:spcBef>
              <a:spcAft>
                <a:spcPts val="0"/>
              </a:spcAft>
              <a:buSzPts val="1400"/>
              <a:buFont typeface="Roboto Condensed Light"/>
              <a:buChar char="■"/>
              <a:defRPr/>
            </a:lvl9pPr>
          </a:lstStyle>
          <a:p>
            <a:endParaRPr/>
          </a:p>
        </p:txBody>
      </p:sp>
      <p:grpSp>
        <p:nvGrpSpPr>
          <p:cNvPr id="21" name="Google Shape;21;p4"/>
          <p:cNvGrpSpPr/>
          <p:nvPr/>
        </p:nvGrpSpPr>
        <p:grpSpPr>
          <a:xfrm>
            <a:off x="435875" y="97275"/>
            <a:ext cx="8272250" cy="4900925"/>
            <a:chOff x="435875" y="97275"/>
            <a:chExt cx="8272250" cy="4900925"/>
          </a:xfrm>
        </p:grpSpPr>
        <p:grpSp>
          <p:nvGrpSpPr>
            <p:cNvPr id="22" name="Google Shape;22;p4"/>
            <p:cNvGrpSpPr/>
            <p:nvPr/>
          </p:nvGrpSpPr>
          <p:grpSpPr>
            <a:xfrm flipH="1">
              <a:off x="435875" y="1292300"/>
              <a:ext cx="90900" cy="3705900"/>
              <a:chOff x="7952125" y="1292300"/>
              <a:chExt cx="90900" cy="3705900"/>
            </a:xfrm>
          </p:grpSpPr>
          <p:sp>
            <p:nvSpPr>
              <p:cNvPr id="23" name="Google Shape;23;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nvGrpSpPr>
            <p:cNvPr id="25" name="Google Shape;25;p4"/>
            <p:cNvGrpSpPr/>
            <p:nvPr/>
          </p:nvGrpSpPr>
          <p:grpSpPr>
            <a:xfrm rot="10800000">
              <a:off x="8617225" y="97275"/>
              <a:ext cx="90900" cy="3705900"/>
              <a:chOff x="7952125" y="1292300"/>
              <a:chExt cx="90900" cy="3705900"/>
            </a:xfrm>
          </p:grpSpPr>
          <p:sp>
            <p:nvSpPr>
              <p:cNvPr id="26" name="Google Shape;26;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subTitle" idx="1"/>
          </p:nvPr>
        </p:nvSpPr>
        <p:spPr>
          <a:xfrm>
            <a:off x="1938000" y="1571850"/>
            <a:ext cx="5268000" cy="12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1938000" y="3033474"/>
            <a:ext cx="5268000" cy="12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65700" y="1292300"/>
            <a:ext cx="8349200" cy="3705900"/>
            <a:chOff x="165700" y="1292300"/>
            <a:chExt cx="8349200" cy="3705900"/>
          </a:xfrm>
        </p:grpSpPr>
        <p:grpSp>
          <p:nvGrpSpPr>
            <p:cNvPr id="34" name="Google Shape;34;p5"/>
            <p:cNvGrpSpPr/>
            <p:nvPr/>
          </p:nvGrpSpPr>
          <p:grpSpPr>
            <a:xfrm rot="10800000">
              <a:off x="165700" y="4608500"/>
              <a:ext cx="7941000" cy="90900"/>
              <a:chOff x="1239825" y="571500"/>
              <a:chExt cx="7941000" cy="90900"/>
            </a:xfrm>
          </p:grpSpPr>
          <p:cxnSp>
            <p:nvCxnSpPr>
              <p:cNvPr id="35" name="Google Shape;35;p5"/>
              <p:cNvCxnSpPr/>
              <p:nvPr/>
            </p:nvCxnSpPr>
            <p:spPr>
              <a:xfrm>
                <a:off x="1239825" y="571500"/>
                <a:ext cx="7941000" cy="0"/>
              </a:xfrm>
              <a:prstGeom prst="straightConnector1">
                <a:avLst/>
              </a:prstGeom>
              <a:noFill/>
              <a:ln w="9525" cap="flat" cmpd="sng">
                <a:solidFill>
                  <a:schemeClr val="dk1"/>
                </a:solidFill>
                <a:prstDash val="solid"/>
                <a:round/>
                <a:headEnd type="none" w="med" len="med"/>
                <a:tailEnd type="none" w="med" len="med"/>
              </a:ln>
            </p:spPr>
          </p:cxnSp>
          <p:sp>
            <p:nvSpPr>
              <p:cNvPr id="36" name="Google Shape;36;p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5"/>
            <p:cNvGrpSpPr/>
            <p:nvPr/>
          </p:nvGrpSpPr>
          <p:grpSpPr>
            <a:xfrm flipH="1">
              <a:off x="8424000" y="1292300"/>
              <a:ext cx="90900" cy="3705900"/>
              <a:chOff x="7952125" y="1292300"/>
              <a:chExt cx="90900" cy="3705900"/>
            </a:xfrm>
          </p:grpSpPr>
          <p:sp>
            <p:nvSpPr>
              <p:cNvPr id="38" name="Google Shape;38;p5"/>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5"/>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Noto Serif Ethiopic"/>
              <a:buNone/>
              <a:defRPr>
                <a:latin typeface="Noto Serif Ethiopic"/>
                <a:ea typeface="Noto Serif Ethiopic"/>
                <a:cs typeface="Noto Serif Ethiopic"/>
                <a:sym typeface="Noto Serif Ethiopic"/>
              </a:defRPr>
            </a:lvl2pPr>
            <a:lvl3pPr lvl="2" rtl="0">
              <a:spcBef>
                <a:spcPts val="0"/>
              </a:spcBef>
              <a:spcAft>
                <a:spcPts val="0"/>
              </a:spcAft>
              <a:buSzPts val="3500"/>
              <a:buFont typeface="Noto Serif Ethiopic"/>
              <a:buNone/>
              <a:defRPr>
                <a:latin typeface="Noto Serif Ethiopic"/>
                <a:ea typeface="Noto Serif Ethiopic"/>
                <a:cs typeface="Noto Serif Ethiopic"/>
                <a:sym typeface="Noto Serif Ethiopic"/>
              </a:defRPr>
            </a:lvl3pPr>
            <a:lvl4pPr lvl="3" rtl="0">
              <a:spcBef>
                <a:spcPts val="0"/>
              </a:spcBef>
              <a:spcAft>
                <a:spcPts val="0"/>
              </a:spcAft>
              <a:buSzPts val="3500"/>
              <a:buFont typeface="Noto Serif Ethiopic"/>
              <a:buNone/>
              <a:defRPr>
                <a:latin typeface="Noto Serif Ethiopic"/>
                <a:ea typeface="Noto Serif Ethiopic"/>
                <a:cs typeface="Noto Serif Ethiopic"/>
                <a:sym typeface="Noto Serif Ethiopic"/>
              </a:defRPr>
            </a:lvl4pPr>
            <a:lvl5pPr lvl="4" rtl="0">
              <a:spcBef>
                <a:spcPts val="0"/>
              </a:spcBef>
              <a:spcAft>
                <a:spcPts val="0"/>
              </a:spcAft>
              <a:buSzPts val="3500"/>
              <a:buFont typeface="Noto Serif Ethiopic"/>
              <a:buNone/>
              <a:defRPr>
                <a:latin typeface="Noto Serif Ethiopic"/>
                <a:ea typeface="Noto Serif Ethiopic"/>
                <a:cs typeface="Noto Serif Ethiopic"/>
                <a:sym typeface="Noto Serif Ethiopic"/>
              </a:defRPr>
            </a:lvl5pPr>
            <a:lvl6pPr lvl="5" rtl="0">
              <a:spcBef>
                <a:spcPts val="0"/>
              </a:spcBef>
              <a:spcAft>
                <a:spcPts val="0"/>
              </a:spcAft>
              <a:buSzPts val="3500"/>
              <a:buFont typeface="Noto Serif Ethiopic"/>
              <a:buNone/>
              <a:defRPr>
                <a:latin typeface="Noto Serif Ethiopic"/>
                <a:ea typeface="Noto Serif Ethiopic"/>
                <a:cs typeface="Noto Serif Ethiopic"/>
                <a:sym typeface="Noto Serif Ethiopic"/>
              </a:defRPr>
            </a:lvl6pPr>
            <a:lvl7pPr lvl="6" rtl="0">
              <a:spcBef>
                <a:spcPts val="0"/>
              </a:spcBef>
              <a:spcAft>
                <a:spcPts val="0"/>
              </a:spcAft>
              <a:buSzPts val="3500"/>
              <a:buFont typeface="Noto Serif Ethiopic"/>
              <a:buNone/>
              <a:defRPr>
                <a:latin typeface="Noto Serif Ethiopic"/>
                <a:ea typeface="Noto Serif Ethiopic"/>
                <a:cs typeface="Noto Serif Ethiopic"/>
                <a:sym typeface="Noto Serif Ethiopic"/>
              </a:defRPr>
            </a:lvl7pPr>
            <a:lvl8pPr lvl="7" rtl="0">
              <a:spcBef>
                <a:spcPts val="0"/>
              </a:spcBef>
              <a:spcAft>
                <a:spcPts val="0"/>
              </a:spcAft>
              <a:buSzPts val="3500"/>
              <a:buFont typeface="Noto Serif Ethiopic"/>
              <a:buNone/>
              <a:defRPr>
                <a:latin typeface="Noto Serif Ethiopic"/>
                <a:ea typeface="Noto Serif Ethiopic"/>
                <a:cs typeface="Noto Serif Ethiopic"/>
                <a:sym typeface="Noto Serif Ethiopic"/>
              </a:defRPr>
            </a:lvl8pPr>
            <a:lvl9pPr lvl="8" rtl="0">
              <a:spcBef>
                <a:spcPts val="0"/>
              </a:spcBef>
              <a:spcAft>
                <a:spcPts val="0"/>
              </a:spcAft>
              <a:buSzPts val="3500"/>
              <a:buFont typeface="Noto Serif Ethiopic"/>
              <a:buNone/>
              <a:defRPr>
                <a:latin typeface="Noto Serif Ethiopic"/>
                <a:ea typeface="Noto Serif Ethiopic"/>
                <a:cs typeface="Noto Serif Ethiopic"/>
                <a:sym typeface="Noto Serif Ethiopic"/>
              </a:defRPr>
            </a:lvl9pPr>
          </a:lstStyle>
          <a:p>
            <a:endParaRPr/>
          </a:p>
        </p:txBody>
      </p:sp>
      <p:grpSp>
        <p:nvGrpSpPr>
          <p:cNvPr id="43" name="Google Shape;43;p6"/>
          <p:cNvGrpSpPr/>
          <p:nvPr/>
        </p:nvGrpSpPr>
        <p:grpSpPr>
          <a:xfrm rot="10800000">
            <a:off x="165700" y="4608500"/>
            <a:ext cx="7941000" cy="90900"/>
            <a:chOff x="1239825" y="571500"/>
            <a:chExt cx="7941000" cy="90900"/>
          </a:xfrm>
        </p:grpSpPr>
        <p:cxnSp>
          <p:nvCxnSpPr>
            <p:cNvPr id="44" name="Google Shape;44;p6"/>
            <p:cNvCxnSpPr/>
            <p:nvPr/>
          </p:nvCxnSpPr>
          <p:spPr>
            <a:xfrm>
              <a:off x="1239825" y="571500"/>
              <a:ext cx="7941000" cy="0"/>
            </a:xfrm>
            <a:prstGeom prst="straightConnector1">
              <a:avLst/>
            </a:prstGeom>
            <a:noFill/>
            <a:ln w="9525" cap="flat" cmpd="sng">
              <a:solidFill>
                <a:schemeClr val="dk1"/>
              </a:solidFill>
              <a:prstDash val="solid"/>
              <a:round/>
              <a:headEnd type="none" w="med" len="med"/>
              <a:tailEnd type="none" w="med" len="med"/>
            </a:ln>
          </p:spPr>
        </p:cxnSp>
        <p:sp>
          <p:nvSpPr>
            <p:cNvPr id="45" name="Google Shape;45;p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720000" y="1152475"/>
            <a:ext cx="7704000" cy="1911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50" name="Google Shape;50;p7"/>
          <p:cNvGrpSpPr/>
          <p:nvPr/>
        </p:nvGrpSpPr>
        <p:grpSpPr>
          <a:xfrm rot="10800000" flipH="1">
            <a:off x="2502023" y="4741850"/>
            <a:ext cx="6506400" cy="90900"/>
            <a:chOff x="1239825" y="571500"/>
            <a:chExt cx="6506400" cy="90900"/>
          </a:xfrm>
        </p:grpSpPr>
        <p:cxnSp>
          <p:nvCxnSpPr>
            <p:cNvPr id="51" name="Google Shape;51;p7"/>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52" name="Google Shape;52;p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txBox="1">
            <a:spLocks noGrp="1"/>
          </p:cNvSpPr>
          <p:nvPr>
            <p:ph type="title"/>
          </p:nvPr>
        </p:nvSpPr>
        <p:spPr>
          <a:xfrm>
            <a:off x="2496300" y="1417500"/>
            <a:ext cx="4151400" cy="230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6" name="Google Shape;56;p8"/>
          <p:cNvGrpSpPr/>
          <p:nvPr/>
        </p:nvGrpSpPr>
        <p:grpSpPr>
          <a:xfrm>
            <a:off x="165548" y="298450"/>
            <a:ext cx="8808723" cy="4534300"/>
            <a:chOff x="165548" y="298450"/>
            <a:chExt cx="8808723" cy="4534300"/>
          </a:xfrm>
        </p:grpSpPr>
        <p:grpSp>
          <p:nvGrpSpPr>
            <p:cNvPr id="57" name="Google Shape;57;p8"/>
            <p:cNvGrpSpPr/>
            <p:nvPr/>
          </p:nvGrpSpPr>
          <p:grpSpPr>
            <a:xfrm rot="10800000">
              <a:off x="165548" y="4741850"/>
              <a:ext cx="6506400" cy="90900"/>
              <a:chOff x="1239825" y="571500"/>
              <a:chExt cx="6506400" cy="90900"/>
            </a:xfrm>
          </p:grpSpPr>
          <p:cxnSp>
            <p:nvCxnSpPr>
              <p:cNvPr id="58" name="Google Shape;58;p8"/>
              <p:cNvCxnSpPr/>
              <p:nvPr/>
            </p:nvCxnSpPr>
            <p:spPr>
              <a:xfrm>
                <a:off x="1239825" y="571500"/>
                <a:ext cx="6506400" cy="0"/>
              </a:xfrm>
              <a:prstGeom prst="straightConnector1">
                <a:avLst/>
              </a:prstGeom>
              <a:noFill/>
              <a:ln w="9525" cap="flat" cmpd="sng">
                <a:solidFill>
                  <a:schemeClr val="lt1"/>
                </a:solidFill>
                <a:prstDash val="solid"/>
                <a:round/>
                <a:headEnd type="none" w="med" len="med"/>
                <a:tailEnd type="none" w="med" len="med"/>
              </a:ln>
            </p:spPr>
          </p:cxnSp>
          <p:sp>
            <p:nvSpPr>
              <p:cNvPr id="59" name="Google Shape;59;p8"/>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8"/>
            <p:cNvGrpSpPr/>
            <p:nvPr/>
          </p:nvGrpSpPr>
          <p:grpSpPr>
            <a:xfrm rot="10800000" flipH="1">
              <a:off x="2467871" y="298450"/>
              <a:ext cx="6506400" cy="90900"/>
              <a:chOff x="1239825" y="571500"/>
              <a:chExt cx="6506400" cy="90900"/>
            </a:xfrm>
          </p:grpSpPr>
          <p:cxnSp>
            <p:nvCxnSpPr>
              <p:cNvPr id="61" name="Google Shape;61;p8"/>
              <p:cNvCxnSpPr/>
              <p:nvPr/>
            </p:nvCxnSpPr>
            <p:spPr>
              <a:xfrm>
                <a:off x="1239825" y="571500"/>
                <a:ext cx="6506400" cy="0"/>
              </a:xfrm>
              <a:prstGeom prst="straightConnector1">
                <a:avLst/>
              </a:prstGeom>
              <a:noFill/>
              <a:ln w="9525" cap="flat" cmpd="sng">
                <a:solidFill>
                  <a:schemeClr val="lt1"/>
                </a:solidFill>
                <a:prstDash val="solid"/>
                <a:round/>
                <a:headEnd type="none" w="med" len="med"/>
                <a:tailEnd type="none" w="med" len="med"/>
              </a:ln>
            </p:spPr>
          </p:cxnSp>
          <p:sp>
            <p:nvSpPr>
              <p:cNvPr id="62" name="Google Shape;62;p8"/>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title"/>
          </p:nvPr>
        </p:nvSpPr>
        <p:spPr>
          <a:xfrm>
            <a:off x="3102200" y="2281338"/>
            <a:ext cx="4661100" cy="98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9"/>
          <p:cNvSpPr txBox="1">
            <a:spLocks noGrp="1"/>
          </p:cNvSpPr>
          <p:nvPr>
            <p:ph type="subTitle" idx="1"/>
          </p:nvPr>
        </p:nvSpPr>
        <p:spPr>
          <a:xfrm>
            <a:off x="3102200" y="3262669"/>
            <a:ext cx="4661100" cy="61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lt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11825" y="-11825"/>
            <a:ext cx="9155700" cy="5155200"/>
          </a:xfrm>
          <a:prstGeom prst="rect">
            <a:avLst/>
          </a:prstGeom>
          <a:noFill/>
          <a:ln>
            <a:noFill/>
          </a:ln>
        </p:spPr>
      </p:sp>
      <p:sp>
        <p:nvSpPr>
          <p:cNvPr id="69" name="Google Shape;69;p10"/>
          <p:cNvSpPr txBox="1">
            <a:spLocks noGrp="1"/>
          </p:cNvSpPr>
          <p:nvPr>
            <p:ph type="title"/>
          </p:nvPr>
        </p:nvSpPr>
        <p:spPr>
          <a:xfrm>
            <a:off x="1522200" y="3961375"/>
            <a:ext cx="60996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katab"/>
              <a:buChar char="●"/>
              <a:defRPr sz="1200">
                <a:solidFill>
                  <a:schemeClr val="dk1"/>
                </a:solidFill>
                <a:latin typeface="Akatab"/>
                <a:ea typeface="Akatab"/>
                <a:cs typeface="Akatab"/>
                <a:sym typeface="Akatab"/>
              </a:defRPr>
            </a:lvl1pPr>
            <a:lvl2pPr marL="914400" lvl="1"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2pPr>
            <a:lvl3pPr marL="1371600" lvl="2"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3pPr>
            <a:lvl4pPr marL="1828800" lvl="3"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4pPr>
            <a:lvl5pPr marL="2286000" lvl="4"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5pPr>
            <a:lvl6pPr marL="2743200" lvl="5"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6pPr>
            <a:lvl7pPr marL="3200400" lvl="6"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7pPr>
            <a:lvl8pPr marL="3657600" lvl="7"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8pPr>
            <a:lvl9pPr marL="4114800" lvl="8" indent="-304800" rtl="0">
              <a:lnSpc>
                <a:spcPct val="100000"/>
              </a:lnSpc>
              <a:spcBef>
                <a:spcPts val="1600"/>
              </a:spcBef>
              <a:spcAft>
                <a:spcPts val="1600"/>
              </a:spcAft>
              <a:buClr>
                <a:schemeClr val="dk1"/>
              </a:buClr>
              <a:buSzPts val="1200"/>
              <a:buFont typeface="Akatab"/>
              <a:buChar char="■"/>
              <a:defRPr sz="1200">
                <a:solidFill>
                  <a:schemeClr val="dk1"/>
                </a:solidFill>
                <a:latin typeface="Akatab"/>
                <a:ea typeface="Akatab"/>
                <a:cs typeface="Akatab"/>
                <a:sym typeface="Akatab"/>
              </a:defRPr>
            </a:lvl9pPr>
          </a:lstStyle>
          <a:p>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1pPr>
            <a:lvl2pPr lvl="1"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2pPr>
            <a:lvl3pPr lvl="2"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3pPr>
            <a:lvl4pPr lvl="3"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4pPr>
            <a:lvl5pPr lvl="4"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5pPr>
            <a:lvl6pPr lvl="5"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6pPr>
            <a:lvl7pPr lvl="6"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7pPr>
            <a:lvl8pPr lvl="7"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8pPr>
            <a:lvl9pPr lvl="8"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ctrTitle"/>
          </p:nvPr>
        </p:nvSpPr>
        <p:spPr>
          <a:xfrm>
            <a:off x="1780874" y="1627108"/>
            <a:ext cx="6269086" cy="153545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Oracle Apex Using Oracle Autonomous DB</a:t>
            </a:r>
            <a:endParaRPr dirty="0"/>
          </a:p>
        </p:txBody>
      </p:sp>
      <p:sp>
        <p:nvSpPr>
          <p:cNvPr id="91" name="Google Shape;91;p15"/>
          <p:cNvSpPr txBox="1">
            <a:spLocks noGrp="1"/>
          </p:cNvSpPr>
          <p:nvPr>
            <p:ph type="subTitle" idx="1"/>
          </p:nvPr>
        </p:nvSpPr>
        <p:spPr>
          <a:xfrm>
            <a:off x="1985022" y="3204770"/>
            <a:ext cx="6049694" cy="40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dirty="0">
                <a:latin typeface="Times New Roman" panose="02020603050405020304" pitchFamily="18" charset="0"/>
                <a:cs typeface="Times New Roman" panose="02020603050405020304" pitchFamily="18" charset="0"/>
              </a:rPr>
              <a:t>Team 7</a:t>
            </a:r>
            <a:endParaRPr b="1" dirty="0">
              <a:latin typeface="Times New Roman" panose="02020603050405020304" pitchFamily="18" charset="0"/>
              <a:cs typeface="Times New Roman" panose="02020603050405020304" pitchFamily="18" charset="0"/>
            </a:endParaRPr>
          </a:p>
        </p:txBody>
      </p:sp>
      <p:grpSp>
        <p:nvGrpSpPr>
          <p:cNvPr id="92" name="Google Shape;92;p15"/>
          <p:cNvGrpSpPr/>
          <p:nvPr/>
        </p:nvGrpSpPr>
        <p:grpSpPr>
          <a:xfrm>
            <a:off x="169260" y="498723"/>
            <a:ext cx="8385900" cy="90900"/>
            <a:chOff x="160950" y="480600"/>
            <a:chExt cx="8385900" cy="90900"/>
          </a:xfrm>
        </p:grpSpPr>
        <p:cxnSp>
          <p:nvCxnSpPr>
            <p:cNvPr id="93" name="Google Shape;93;p15"/>
            <p:cNvCxnSpPr/>
            <p:nvPr/>
          </p:nvCxnSpPr>
          <p:spPr>
            <a:xfrm>
              <a:off x="160950" y="571500"/>
              <a:ext cx="8385900" cy="0"/>
            </a:xfrm>
            <a:prstGeom prst="straightConnector1">
              <a:avLst/>
            </a:prstGeom>
            <a:noFill/>
            <a:ln w="9525" cap="flat" cmpd="sng">
              <a:solidFill>
                <a:schemeClr val="dk1"/>
              </a:solidFill>
              <a:prstDash val="solid"/>
              <a:round/>
              <a:headEnd type="none" w="med" len="med"/>
              <a:tailEnd type="none" w="med" len="med"/>
            </a:ln>
          </p:spPr>
        </p:cxnSp>
        <p:sp>
          <p:nvSpPr>
            <p:cNvPr id="94" name="Google Shape;94;p15"/>
            <p:cNvSpPr/>
            <p:nvPr/>
          </p:nvSpPr>
          <p:spPr>
            <a:xfrm>
              <a:off x="8041650" y="4806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5"/>
          <p:cNvGrpSpPr/>
          <p:nvPr/>
        </p:nvGrpSpPr>
        <p:grpSpPr>
          <a:xfrm>
            <a:off x="1101620" y="146398"/>
            <a:ext cx="90900" cy="3697200"/>
            <a:chOff x="1113520" y="156298"/>
            <a:chExt cx="90900" cy="3697200"/>
          </a:xfrm>
        </p:grpSpPr>
        <p:sp>
          <p:nvSpPr>
            <p:cNvPr id="96" name="Google Shape;96;p15"/>
            <p:cNvSpPr/>
            <p:nvPr/>
          </p:nvSpPr>
          <p:spPr>
            <a:xfrm rot="-5400000">
              <a:off x="906370" y="3555448"/>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5"/>
            <p:cNvCxnSpPr/>
            <p:nvPr/>
          </p:nvCxnSpPr>
          <p:spPr>
            <a:xfrm rot="10800000">
              <a:off x="1121185" y="156298"/>
              <a:ext cx="0" cy="3434700"/>
            </a:xfrm>
            <a:prstGeom prst="straightConnector1">
              <a:avLst/>
            </a:prstGeom>
            <a:noFill/>
            <a:ln w="9525" cap="flat" cmpd="sng">
              <a:solidFill>
                <a:schemeClr val="dk1"/>
              </a:solidFill>
              <a:prstDash val="solid"/>
              <a:round/>
              <a:headEnd type="none" w="med" len="med"/>
              <a:tailEnd type="none" w="med" len="med"/>
            </a:ln>
          </p:spPr>
        </p:cxnSp>
      </p:grpSp>
      <p:sp>
        <p:nvSpPr>
          <p:cNvPr id="3" name="TextBox 2">
            <a:extLst>
              <a:ext uri="{FF2B5EF4-FFF2-40B4-BE49-F238E27FC236}">
                <a16:creationId xmlns:a16="http://schemas.microsoft.com/office/drawing/2014/main" id="{D5CB30C3-7F55-067B-DBCC-2017B775B7D9}"/>
              </a:ext>
            </a:extLst>
          </p:cNvPr>
          <p:cNvSpPr txBox="1"/>
          <p:nvPr/>
        </p:nvSpPr>
        <p:spPr>
          <a:xfrm>
            <a:off x="6973448" y="4138378"/>
            <a:ext cx="1966587" cy="830997"/>
          </a:xfrm>
          <a:prstGeom prst="rect">
            <a:avLst/>
          </a:prstGeom>
          <a:noFill/>
        </p:spPr>
        <p:txBody>
          <a:bodyPr wrap="square" rtlCol="0">
            <a:spAutoFit/>
          </a:bodyPr>
          <a:lstStyle/>
          <a:p>
            <a:r>
              <a:rPr lang="en-US" sz="1200" dirty="0">
                <a:solidFill>
                  <a:schemeClr val="tx1"/>
                </a:solidFill>
                <a:latin typeface="Times New Roman" panose="02020603050405020304" pitchFamily="18" charset="0"/>
                <a:cs typeface="Times New Roman" panose="02020603050405020304" pitchFamily="18" charset="0"/>
              </a:rPr>
              <a:t>	BY</a:t>
            </a:r>
          </a:p>
          <a:p>
            <a:r>
              <a:rPr lang="en-US" sz="1200" dirty="0">
                <a:solidFill>
                  <a:schemeClr val="tx1"/>
                </a:solidFill>
                <a:latin typeface="Times New Roman" panose="02020603050405020304" pitchFamily="18" charset="0"/>
                <a:cs typeface="Times New Roman" panose="02020603050405020304" pitchFamily="18" charset="0"/>
              </a:rPr>
              <a:t>Rajasekhar Reddy </a:t>
            </a:r>
            <a:r>
              <a:rPr lang="en-US" sz="1200" dirty="0" err="1">
                <a:solidFill>
                  <a:schemeClr val="tx1"/>
                </a:solidFill>
                <a:latin typeface="Times New Roman" panose="02020603050405020304" pitchFamily="18" charset="0"/>
                <a:cs typeface="Times New Roman" panose="02020603050405020304" pitchFamily="18" charset="0"/>
              </a:rPr>
              <a:t>Kolagotla</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rPr>
              <a:t>Chanakya Rudhra Baluguri</a:t>
            </a:r>
          </a:p>
          <a:p>
            <a:r>
              <a:rPr lang="en-US" sz="1200" dirty="0">
                <a:solidFill>
                  <a:schemeClr val="tx1"/>
                </a:solidFill>
                <a:latin typeface="Times New Roman" panose="02020603050405020304" pitchFamily="18" charset="0"/>
                <a:cs typeface="Times New Roman" panose="02020603050405020304" pitchFamily="18" charset="0"/>
              </a:rPr>
              <a:t>Sandeep Reddy </a:t>
            </a:r>
            <a:r>
              <a:rPr lang="en-US" sz="1200" dirty="0" err="1">
                <a:solidFill>
                  <a:schemeClr val="tx1"/>
                </a:solidFill>
                <a:latin typeface="Times New Roman" panose="02020603050405020304" pitchFamily="18" charset="0"/>
                <a:cs typeface="Times New Roman" panose="02020603050405020304" pitchFamily="18" charset="0"/>
              </a:rPr>
              <a:t>Yeruva</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4C95C3D-DDCB-EAFD-9D19-0EB8870C6866}"/>
              </a:ext>
            </a:extLst>
          </p:cNvPr>
          <p:cNvPicPr>
            <a:picLocks noChangeAspect="1"/>
          </p:cNvPicPr>
          <p:nvPr/>
        </p:nvPicPr>
        <p:blipFill>
          <a:blip r:embed="rId3"/>
          <a:stretch>
            <a:fillRect/>
          </a:stretch>
        </p:blipFill>
        <p:spPr>
          <a:xfrm>
            <a:off x="1162299" y="191849"/>
            <a:ext cx="1645445" cy="3523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Title 2">
            <a:extLst>
              <a:ext uri="{FF2B5EF4-FFF2-40B4-BE49-F238E27FC236}">
                <a16:creationId xmlns:a16="http://schemas.microsoft.com/office/drawing/2014/main" id="{735661EA-A925-80ED-3E35-BBFA14683477}"/>
              </a:ext>
            </a:extLst>
          </p:cNvPr>
          <p:cNvSpPr>
            <a:spLocks noGrp="1"/>
          </p:cNvSpPr>
          <p:nvPr>
            <p:ph type="title"/>
          </p:nvPr>
        </p:nvSpPr>
        <p:spPr>
          <a:xfrm>
            <a:off x="438060" y="208805"/>
            <a:ext cx="7704000" cy="572700"/>
          </a:xfrm>
        </p:spPr>
        <p:txBody>
          <a:bodyPr/>
          <a:lstStyle/>
          <a:p>
            <a:r>
              <a:rPr lang="en-US" sz="3000" dirty="0"/>
              <a:t>Architecture</a:t>
            </a:r>
          </a:p>
        </p:txBody>
      </p:sp>
      <p:pic>
        <p:nvPicPr>
          <p:cNvPr id="9" name="Picture 8">
            <a:extLst>
              <a:ext uri="{FF2B5EF4-FFF2-40B4-BE49-F238E27FC236}">
                <a16:creationId xmlns:a16="http://schemas.microsoft.com/office/drawing/2014/main" id="{D6B40AFF-E1A6-D197-521E-37CE2E68C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360" y="922020"/>
            <a:ext cx="3556000" cy="3539034"/>
          </a:xfrm>
          <a:prstGeom prst="rect">
            <a:avLst/>
          </a:prstGeom>
          <a:noFill/>
          <a:ln>
            <a:noFill/>
          </a:ln>
        </p:spPr>
      </p:pic>
      <p:sp>
        <p:nvSpPr>
          <p:cNvPr id="10" name="TextBox 9">
            <a:extLst>
              <a:ext uri="{FF2B5EF4-FFF2-40B4-BE49-F238E27FC236}">
                <a16:creationId xmlns:a16="http://schemas.microsoft.com/office/drawing/2014/main" id="{974EC2D0-8EA8-63EB-324B-FEC7B018930A}"/>
              </a:ext>
            </a:extLst>
          </p:cNvPr>
          <p:cNvSpPr txBox="1"/>
          <p:nvPr/>
        </p:nvSpPr>
        <p:spPr>
          <a:xfrm>
            <a:off x="579120" y="922020"/>
            <a:ext cx="4564380" cy="3693319"/>
          </a:xfrm>
          <a:prstGeom prst="rect">
            <a:avLst/>
          </a:prstGeom>
          <a:noFill/>
        </p:spPr>
        <p:txBody>
          <a:bodyPr wrap="square" rtlCol="0">
            <a:spAutoFit/>
          </a:bodyPr>
          <a:lstStyle/>
          <a:p>
            <a:pPr marL="342900" marR="0" lvl="0" indent="-342900" algn="just">
              <a:lnSpc>
                <a:spcPct val="200000"/>
              </a:lnSpc>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End-users’ interaction with Oracle APEX, the user interacts with an application that is built using oracle APEX.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hen building or running applications, APEX uses Oracle Autonomous Database to store and retrieve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800" dirty="0"/>
          </a:p>
          <a:p>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8" name="TextBox 7">
            <a:extLst>
              <a:ext uri="{FF2B5EF4-FFF2-40B4-BE49-F238E27FC236}">
                <a16:creationId xmlns:a16="http://schemas.microsoft.com/office/drawing/2014/main" id="{5C0D19FF-BB4D-00E0-BBC4-45B1E1CBF8FB}"/>
              </a:ext>
            </a:extLst>
          </p:cNvPr>
          <p:cNvSpPr txBox="1"/>
          <p:nvPr/>
        </p:nvSpPr>
        <p:spPr>
          <a:xfrm>
            <a:off x="480060" y="707371"/>
            <a:ext cx="4678680" cy="3631763"/>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Application represents the software or system being developed or operated; this application uses data from Oracle Autonomous DB to perform the functions.</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represents the raw information or records that the application and the database handle.</a:t>
            </a: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Oracle Cloud provides servers, storages, and other functionalities that allows businesses to run their applications in the cloud</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CD13290-8BF6-5C5F-D782-AF559E18AB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360" y="609600"/>
            <a:ext cx="3556000" cy="38514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5" name="TextBox 4">
            <a:extLst>
              <a:ext uri="{FF2B5EF4-FFF2-40B4-BE49-F238E27FC236}">
                <a16:creationId xmlns:a16="http://schemas.microsoft.com/office/drawing/2014/main" id="{8CE0B765-40BB-6E59-B514-1398510E454F}"/>
              </a:ext>
            </a:extLst>
          </p:cNvPr>
          <p:cNvSpPr txBox="1"/>
          <p:nvPr/>
        </p:nvSpPr>
        <p:spPr>
          <a:xfrm>
            <a:off x="312421" y="1005840"/>
            <a:ext cx="8374380" cy="3396827"/>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Customers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(Customer ID, Full Name, Email Address)</a:t>
            </a:r>
          </a:p>
          <a:p>
            <a:pPr marL="285750" marR="0" indent="-285750">
              <a:lnSpc>
                <a:spcPct val="107000"/>
              </a:lnSpc>
              <a:spcBef>
                <a:spcPts val="0"/>
              </a:spcBef>
              <a:spcAft>
                <a:spcPts val="800"/>
              </a:spcAft>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Stores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(Store ID, Store Name, Physical Address, Store Contact Number, Store Email, Web Address)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Products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(Product ID, Product Name, Category, Unit Price, Product Description)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(Order ID, Order Date, Customer ID, Order Status, Store ID)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Items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(Order ID, Product ID, Quantity)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Payments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(Payment ID, Order ID, Payment Type)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Reviews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(Review ID, Order ID, Rating, Review Message)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itle 2">
            <a:extLst>
              <a:ext uri="{FF2B5EF4-FFF2-40B4-BE49-F238E27FC236}">
                <a16:creationId xmlns:a16="http://schemas.microsoft.com/office/drawing/2014/main" id="{3A871510-D073-64C3-E482-111EC6AF149F}"/>
              </a:ext>
            </a:extLst>
          </p:cNvPr>
          <p:cNvSpPr>
            <a:spLocks noGrp="1"/>
          </p:cNvSpPr>
          <p:nvPr>
            <p:ph type="title"/>
          </p:nvPr>
        </p:nvSpPr>
        <p:spPr>
          <a:xfrm>
            <a:off x="720000" y="182881"/>
            <a:ext cx="7704000" cy="632460"/>
          </a:xfrm>
        </p:spPr>
        <p:txBody>
          <a:bodyPr/>
          <a:lstStyle/>
          <a:p>
            <a:r>
              <a:rPr lang="en-US" sz="3000" dirty="0"/>
              <a:t>Database Schema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6" name="Picture 5">
            <a:extLst>
              <a:ext uri="{FF2B5EF4-FFF2-40B4-BE49-F238E27FC236}">
                <a16:creationId xmlns:a16="http://schemas.microsoft.com/office/drawing/2014/main" id="{C34E6E1C-AE9D-89C6-D55F-D0FE7A71C676}"/>
              </a:ext>
            </a:extLst>
          </p:cNvPr>
          <p:cNvPicPr>
            <a:picLocks noChangeAspect="1"/>
          </p:cNvPicPr>
          <p:nvPr/>
        </p:nvPicPr>
        <p:blipFill>
          <a:blip r:embed="rId3"/>
          <a:stretch>
            <a:fillRect/>
          </a:stretch>
        </p:blipFill>
        <p:spPr>
          <a:xfrm>
            <a:off x="182880" y="205740"/>
            <a:ext cx="8785860" cy="47548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5" name="Picture 4">
            <a:extLst>
              <a:ext uri="{FF2B5EF4-FFF2-40B4-BE49-F238E27FC236}">
                <a16:creationId xmlns:a16="http://schemas.microsoft.com/office/drawing/2014/main" id="{6D3463AA-83C1-1C62-3EB0-200100D87BDD}"/>
              </a:ext>
            </a:extLst>
          </p:cNvPr>
          <p:cNvPicPr>
            <a:picLocks noChangeAspect="1"/>
          </p:cNvPicPr>
          <p:nvPr/>
        </p:nvPicPr>
        <p:blipFill>
          <a:blip r:embed="rId3"/>
          <a:stretch>
            <a:fillRect/>
          </a:stretch>
        </p:blipFill>
        <p:spPr>
          <a:xfrm>
            <a:off x="175260" y="1114127"/>
            <a:ext cx="8793480" cy="3869353"/>
          </a:xfrm>
          <a:prstGeom prst="rect">
            <a:avLst/>
          </a:prstGeom>
        </p:spPr>
      </p:pic>
      <p:sp>
        <p:nvSpPr>
          <p:cNvPr id="6" name="TextBox 5">
            <a:extLst>
              <a:ext uri="{FF2B5EF4-FFF2-40B4-BE49-F238E27FC236}">
                <a16:creationId xmlns:a16="http://schemas.microsoft.com/office/drawing/2014/main" id="{5FCCF4FA-1D9D-7693-9665-6C7CC619B860}"/>
              </a:ext>
            </a:extLst>
          </p:cNvPr>
          <p:cNvSpPr txBox="1"/>
          <p:nvPr/>
        </p:nvSpPr>
        <p:spPr>
          <a:xfrm>
            <a:off x="175260" y="160020"/>
            <a:ext cx="8183880"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Dashboard of the application shows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Top Selling Product of the Year :</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Total Number of Orders per Year:</a:t>
            </a: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Total Sales for Each Month: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3" name="Picture 2">
            <a:extLst>
              <a:ext uri="{FF2B5EF4-FFF2-40B4-BE49-F238E27FC236}">
                <a16:creationId xmlns:a16="http://schemas.microsoft.com/office/drawing/2014/main" id="{9A845C36-8580-A880-9FE4-B28B6B53930F}"/>
              </a:ext>
            </a:extLst>
          </p:cNvPr>
          <p:cNvPicPr>
            <a:picLocks noChangeAspect="1"/>
          </p:cNvPicPr>
          <p:nvPr/>
        </p:nvPicPr>
        <p:blipFill>
          <a:blip r:embed="rId3"/>
          <a:stretch>
            <a:fillRect/>
          </a:stretch>
        </p:blipFill>
        <p:spPr>
          <a:xfrm>
            <a:off x="190500" y="967740"/>
            <a:ext cx="8755380" cy="4023360"/>
          </a:xfrm>
          <a:prstGeom prst="rect">
            <a:avLst/>
          </a:prstGeom>
        </p:spPr>
      </p:pic>
      <p:sp>
        <p:nvSpPr>
          <p:cNvPr id="4" name="TextBox 3">
            <a:extLst>
              <a:ext uri="{FF2B5EF4-FFF2-40B4-BE49-F238E27FC236}">
                <a16:creationId xmlns:a16="http://schemas.microsoft.com/office/drawing/2014/main" id="{C9B4FE6C-17E6-4F61-54B1-DD33E5D9444F}"/>
              </a:ext>
            </a:extLst>
          </p:cNvPr>
          <p:cNvSpPr txBox="1"/>
          <p:nvPr/>
        </p:nvSpPr>
        <p:spPr>
          <a:xfrm>
            <a:off x="190500" y="289560"/>
            <a:ext cx="865632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Order Product Details View:  </a:t>
            </a:r>
            <a:r>
              <a:rPr lang="en-US" sz="1500" dirty="0">
                <a:latin typeface="Times New Roman" panose="02020603050405020304" pitchFamily="18" charset="0"/>
                <a:cs typeface="Times New Roman" panose="02020603050405020304" pitchFamily="18" charset="0"/>
              </a:rPr>
              <a:t>This report displays the customer details, order details, and the product details. We can customize this report by using aggregate functions.</a:t>
            </a:r>
            <a:r>
              <a:rPr lang="en-US" sz="1500"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2AB5B73D-8119-DF2C-4E29-1CAA0A52AA67}"/>
              </a:ext>
            </a:extLst>
          </p:cNvPr>
          <p:cNvPicPr>
            <a:picLocks noChangeAspect="1"/>
          </p:cNvPicPr>
          <p:nvPr/>
        </p:nvPicPr>
        <p:blipFill>
          <a:blip r:embed="rId3"/>
          <a:stretch>
            <a:fillRect/>
          </a:stretch>
        </p:blipFill>
        <p:spPr>
          <a:xfrm>
            <a:off x="182880" y="952499"/>
            <a:ext cx="8778240" cy="4061461"/>
          </a:xfrm>
          <a:prstGeom prst="rect">
            <a:avLst/>
          </a:prstGeom>
        </p:spPr>
      </p:pic>
      <p:sp>
        <p:nvSpPr>
          <p:cNvPr id="4" name="TextBox 3">
            <a:extLst>
              <a:ext uri="{FF2B5EF4-FFF2-40B4-BE49-F238E27FC236}">
                <a16:creationId xmlns:a16="http://schemas.microsoft.com/office/drawing/2014/main" id="{2B577774-23A7-FF13-DD96-2352B9222998}"/>
              </a:ext>
            </a:extLst>
          </p:cNvPr>
          <p:cNvSpPr txBox="1"/>
          <p:nvPr/>
        </p:nvSpPr>
        <p:spPr>
          <a:xfrm>
            <a:off x="121920" y="129540"/>
            <a:ext cx="883920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Purchase Summary Report: </a:t>
            </a:r>
            <a:r>
              <a:rPr lang="en-US" sz="1500" dirty="0">
                <a:latin typeface="Times New Roman" panose="02020603050405020304" pitchFamily="18" charset="0"/>
                <a:cs typeface="Times New Roman" panose="02020603050405020304" pitchFamily="18" charset="0"/>
              </a:rPr>
              <a:t> This report displays the details of each customer and the total amount spent over the years.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 name="Picture 4">
            <a:extLst>
              <a:ext uri="{FF2B5EF4-FFF2-40B4-BE49-F238E27FC236}">
                <a16:creationId xmlns:a16="http://schemas.microsoft.com/office/drawing/2014/main" id="{36A19B09-8DCA-1421-EDA5-6D8CC68580A2}"/>
              </a:ext>
            </a:extLst>
          </p:cNvPr>
          <p:cNvPicPr>
            <a:picLocks noChangeAspect="1"/>
          </p:cNvPicPr>
          <p:nvPr/>
        </p:nvPicPr>
        <p:blipFill>
          <a:blip r:embed="rId3"/>
          <a:stretch>
            <a:fillRect/>
          </a:stretch>
        </p:blipFill>
        <p:spPr>
          <a:xfrm>
            <a:off x="182880" y="1036320"/>
            <a:ext cx="8785860" cy="3954781"/>
          </a:xfrm>
          <a:prstGeom prst="rect">
            <a:avLst/>
          </a:prstGeom>
        </p:spPr>
      </p:pic>
      <p:sp>
        <p:nvSpPr>
          <p:cNvPr id="6" name="TextBox 5">
            <a:extLst>
              <a:ext uri="{FF2B5EF4-FFF2-40B4-BE49-F238E27FC236}">
                <a16:creationId xmlns:a16="http://schemas.microsoft.com/office/drawing/2014/main" id="{DA7A65BB-7465-3DA1-B7FA-BA693469CD0D}"/>
              </a:ext>
            </a:extLst>
          </p:cNvPr>
          <p:cNvSpPr txBox="1"/>
          <p:nvPr/>
        </p:nvSpPr>
        <p:spPr>
          <a:xfrm>
            <a:off x="228600" y="243840"/>
            <a:ext cx="731520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Monthly Stores Sales Summary Report: </a:t>
            </a:r>
            <a:r>
              <a:rPr lang="en-US" sz="1500" dirty="0">
                <a:latin typeface="Times New Roman" panose="02020603050405020304" pitchFamily="18" charset="0"/>
                <a:cs typeface="Times New Roman" panose="02020603050405020304" pitchFamily="18" charset="0"/>
              </a:rPr>
              <a:t>This report displays the monthly sales of each store.</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FE40C-72C6-1BB3-9DAE-B9FB4F84AA09}"/>
              </a:ext>
            </a:extLst>
          </p:cNvPr>
          <p:cNvPicPr>
            <a:picLocks noChangeAspect="1"/>
          </p:cNvPicPr>
          <p:nvPr/>
        </p:nvPicPr>
        <p:blipFill>
          <a:blip r:embed="rId2"/>
          <a:stretch>
            <a:fillRect/>
          </a:stretch>
        </p:blipFill>
        <p:spPr>
          <a:xfrm>
            <a:off x="182880" y="1118795"/>
            <a:ext cx="8793480" cy="3863340"/>
          </a:xfrm>
          <a:prstGeom prst="rect">
            <a:avLst/>
          </a:prstGeom>
        </p:spPr>
      </p:pic>
      <p:sp>
        <p:nvSpPr>
          <p:cNvPr id="4" name="TextBox 3">
            <a:extLst>
              <a:ext uri="{FF2B5EF4-FFF2-40B4-BE49-F238E27FC236}">
                <a16:creationId xmlns:a16="http://schemas.microsoft.com/office/drawing/2014/main" id="{A34E39AF-7773-56FF-2387-604E0C6E79B4}"/>
              </a:ext>
            </a:extLst>
          </p:cNvPr>
          <p:cNvSpPr txBox="1"/>
          <p:nvPr/>
        </p:nvSpPr>
        <p:spPr>
          <a:xfrm>
            <a:off x="251460" y="297180"/>
            <a:ext cx="231024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Data Visualization Charts</a:t>
            </a:r>
          </a:p>
        </p:txBody>
      </p:sp>
    </p:spTree>
    <p:extLst>
      <p:ext uri="{BB962C8B-B14F-4D97-AF65-F5344CB8AC3E}">
        <p14:creationId xmlns:p14="http://schemas.microsoft.com/office/powerpoint/2010/main" val="267050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5" name="Picture 4">
            <a:extLst>
              <a:ext uri="{FF2B5EF4-FFF2-40B4-BE49-F238E27FC236}">
                <a16:creationId xmlns:a16="http://schemas.microsoft.com/office/drawing/2014/main" id="{55C00013-D26D-48BC-20A5-CD2A9AD933D0}"/>
              </a:ext>
            </a:extLst>
          </p:cNvPr>
          <p:cNvPicPr>
            <a:picLocks noChangeAspect="1"/>
          </p:cNvPicPr>
          <p:nvPr/>
        </p:nvPicPr>
        <p:blipFill>
          <a:blip r:embed="rId3"/>
          <a:stretch>
            <a:fillRect/>
          </a:stretch>
        </p:blipFill>
        <p:spPr>
          <a:xfrm>
            <a:off x="194310" y="1043940"/>
            <a:ext cx="8755380" cy="3947160"/>
          </a:xfrm>
          <a:prstGeom prst="rect">
            <a:avLst/>
          </a:prstGeom>
        </p:spPr>
      </p:pic>
      <p:sp>
        <p:nvSpPr>
          <p:cNvPr id="7" name="TextBox 6">
            <a:extLst>
              <a:ext uri="{FF2B5EF4-FFF2-40B4-BE49-F238E27FC236}">
                <a16:creationId xmlns:a16="http://schemas.microsoft.com/office/drawing/2014/main" id="{1D3C1F8B-D1BD-6987-38AE-A1E48B2428CD}"/>
              </a:ext>
            </a:extLst>
          </p:cNvPr>
          <p:cNvSpPr txBox="1"/>
          <p:nvPr/>
        </p:nvSpPr>
        <p:spPr>
          <a:xfrm>
            <a:off x="194310" y="251460"/>
            <a:ext cx="8755380" cy="646331"/>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This is a combination chart which displays the total count of Completed, Cancelled and Refunded Orders over the years.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445025"/>
            <a:ext cx="7704000" cy="60887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Agenda</a:t>
            </a:r>
            <a:endParaRPr dirty="0"/>
          </a:p>
        </p:txBody>
      </p:sp>
      <p:sp>
        <p:nvSpPr>
          <p:cNvPr id="103" name="Google Shape;103;p16"/>
          <p:cNvSpPr txBox="1">
            <a:spLocks noGrp="1"/>
          </p:cNvSpPr>
          <p:nvPr>
            <p:ph type="body" idx="1"/>
          </p:nvPr>
        </p:nvSpPr>
        <p:spPr>
          <a:xfrm>
            <a:off x="720000" y="1272540"/>
            <a:ext cx="7761060" cy="327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Abstract</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Oracle Autonomous DB</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Key Features </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Oracle Apex </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E-commerce Website </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Architecture </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Database Schema</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Data Visualizations</a:t>
            </a:r>
          </a:p>
          <a:p>
            <a:pPr marL="457200" lvl="0" indent="-304800" algn="l" rtl="0">
              <a:spcBef>
                <a:spcPts val="0"/>
              </a:spcBef>
              <a:spcAft>
                <a:spcPts val="0"/>
              </a:spcAft>
              <a:buClr>
                <a:schemeClr val="dk1"/>
              </a:buClr>
              <a:buSzPts val="1200"/>
              <a:buFont typeface="+mj-lt"/>
              <a:buAutoNum type="arabicPeriod"/>
            </a:pPr>
            <a:r>
              <a:rPr lang="en-US" sz="2200" dirty="0">
                <a:latin typeface="Times New Roman" panose="02020603050405020304" pitchFamily="18" charset="0"/>
                <a:cs typeface="Times New Roman" panose="02020603050405020304" pitchFamily="18" charset="0"/>
              </a:rPr>
              <a:t>Conclusion</a:t>
            </a:r>
          </a:p>
          <a:p>
            <a:pPr marL="152400" lvl="0" indent="0" algn="l" rtl="0">
              <a:spcBef>
                <a:spcPts val="0"/>
              </a:spcBef>
              <a:spcAft>
                <a:spcPts val="0"/>
              </a:spcAft>
              <a:buClr>
                <a:schemeClr val="dk1"/>
              </a:buClr>
              <a:buSzPts val="1200"/>
              <a:buNone/>
            </a:pPr>
            <a:endParaRPr lang="en-US" sz="1800" dirty="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Font typeface="+mj-lt"/>
              <a:buAutoNum type="arabicPeriod"/>
            </a:pP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5" name="Picture 4">
            <a:extLst>
              <a:ext uri="{FF2B5EF4-FFF2-40B4-BE49-F238E27FC236}">
                <a16:creationId xmlns:a16="http://schemas.microsoft.com/office/drawing/2014/main" id="{62FC98DD-6E21-FFC2-8545-F9D0F2D8CBEE}"/>
              </a:ext>
            </a:extLst>
          </p:cNvPr>
          <p:cNvPicPr>
            <a:picLocks noChangeAspect="1"/>
          </p:cNvPicPr>
          <p:nvPr/>
        </p:nvPicPr>
        <p:blipFill>
          <a:blip r:embed="rId3"/>
          <a:stretch>
            <a:fillRect/>
          </a:stretch>
        </p:blipFill>
        <p:spPr>
          <a:xfrm>
            <a:off x="190500" y="1021080"/>
            <a:ext cx="8831580" cy="4003413"/>
          </a:xfrm>
          <a:prstGeom prst="rect">
            <a:avLst/>
          </a:prstGeom>
        </p:spPr>
      </p:pic>
      <p:sp>
        <p:nvSpPr>
          <p:cNvPr id="6" name="TextBox 5">
            <a:extLst>
              <a:ext uri="{FF2B5EF4-FFF2-40B4-BE49-F238E27FC236}">
                <a16:creationId xmlns:a16="http://schemas.microsoft.com/office/drawing/2014/main" id="{33C3A5ED-A1CC-9185-B57C-3B3A54827FC4}"/>
              </a:ext>
            </a:extLst>
          </p:cNvPr>
          <p:cNvSpPr txBox="1"/>
          <p:nvPr/>
        </p:nvSpPr>
        <p:spPr>
          <a:xfrm>
            <a:off x="190500" y="190500"/>
            <a:ext cx="867918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Total Quantity of Items Sold by Product Category: </a:t>
            </a:r>
            <a:r>
              <a:rPr lang="en-US" sz="1500" dirty="0">
                <a:latin typeface="Times New Roman" panose="02020603050405020304" pitchFamily="18" charset="0"/>
                <a:cs typeface="Times New Roman" panose="02020603050405020304" pitchFamily="18" charset="0"/>
              </a:rPr>
              <a:t>It displays the total quantity of items sold according to product category</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5" name="Picture 4">
            <a:extLst>
              <a:ext uri="{FF2B5EF4-FFF2-40B4-BE49-F238E27FC236}">
                <a16:creationId xmlns:a16="http://schemas.microsoft.com/office/drawing/2014/main" id="{4615A5A0-4F1C-CDDF-D228-12BBA23D96D2}"/>
              </a:ext>
            </a:extLst>
          </p:cNvPr>
          <p:cNvPicPr>
            <a:picLocks noChangeAspect="1"/>
          </p:cNvPicPr>
          <p:nvPr/>
        </p:nvPicPr>
        <p:blipFill>
          <a:blip r:embed="rId3"/>
          <a:stretch>
            <a:fillRect/>
          </a:stretch>
        </p:blipFill>
        <p:spPr>
          <a:xfrm>
            <a:off x="182880" y="998220"/>
            <a:ext cx="8778240" cy="4000501"/>
          </a:xfrm>
          <a:prstGeom prst="rect">
            <a:avLst/>
          </a:prstGeom>
        </p:spPr>
      </p:pic>
      <p:sp>
        <p:nvSpPr>
          <p:cNvPr id="6" name="TextBox 5">
            <a:extLst>
              <a:ext uri="{FF2B5EF4-FFF2-40B4-BE49-F238E27FC236}">
                <a16:creationId xmlns:a16="http://schemas.microsoft.com/office/drawing/2014/main" id="{D04A95C3-FB02-2447-D3B2-23475867F66D}"/>
              </a:ext>
            </a:extLst>
          </p:cNvPr>
          <p:cNvSpPr txBox="1"/>
          <p:nvPr/>
        </p:nvSpPr>
        <p:spPr>
          <a:xfrm>
            <a:off x="182880" y="297180"/>
            <a:ext cx="87782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Sales Growth Over the Years:  </a:t>
            </a:r>
            <a:r>
              <a:rPr lang="en-US" sz="1500" dirty="0">
                <a:latin typeface="Times New Roman" panose="02020603050405020304" pitchFamily="18" charset="0"/>
                <a:cs typeface="Times New Roman" panose="02020603050405020304" pitchFamily="18" charset="0"/>
              </a:rPr>
              <a:t>It displays the every year sales growth by category wise.</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5" name="Picture 4">
            <a:extLst>
              <a:ext uri="{FF2B5EF4-FFF2-40B4-BE49-F238E27FC236}">
                <a16:creationId xmlns:a16="http://schemas.microsoft.com/office/drawing/2014/main" id="{15D29640-8F09-8313-C484-DDE957C47750}"/>
              </a:ext>
            </a:extLst>
          </p:cNvPr>
          <p:cNvPicPr>
            <a:picLocks noChangeAspect="1"/>
          </p:cNvPicPr>
          <p:nvPr/>
        </p:nvPicPr>
        <p:blipFill>
          <a:blip r:embed="rId3"/>
          <a:stretch>
            <a:fillRect/>
          </a:stretch>
        </p:blipFill>
        <p:spPr>
          <a:xfrm>
            <a:off x="190500" y="982979"/>
            <a:ext cx="8770620" cy="4008121"/>
          </a:xfrm>
          <a:prstGeom prst="rect">
            <a:avLst/>
          </a:prstGeom>
        </p:spPr>
      </p:pic>
      <p:sp>
        <p:nvSpPr>
          <p:cNvPr id="6" name="TextBox 5">
            <a:extLst>
              <a:ext uri="{FF2B5EF4-FFF2-40B4-BE49-F238E27FC236}">
                <a16:creationId xmlns:a16="http://schemas.microsoft.com/office/drawing/2014/main" id="{1C7A406A-4A4D-6470-7B69-A7916D3B0C57}"/>
              </a:ext>
            </a:extLst>
          </p:cNvPr>
          <p:cNvSpPr txBox="1"/>
          <p:nvPr/>
        </p:nvSpPr>
        <p:spPr>
          <a:xfrm>
            <a:off x="190500" y="220980"/>
            <a:ext cx="87020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Daily Sales Summary Calendar: </a:t>
            </a:r>
            <a:r>
              <a:rPr lang="en-US" sz="1500" dirty="0">
                <a:latin typeface="Times New Roman" panose="02020603050405020304" pitchFamily="18" charset="0"/>
                <a:cs typeface="Times New Roman" panose="02020603050405020304" pitchFamily="18" charset="0"/>
              </a:rPr>
              <a:t>This page displays the total sales per day by all the stores.</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5" name="Picture 4">
            <a:extLst>
              <a:ext uri="{FF2B5EF4-FFF2-40B4-BE49-F238E27FC236}">
                <a16:creationId xmlns:a16="http://schemas.microsoft.com/office/drawing/2014/main" id="{F451617F-93FA-4D3C-9361-E905B6F4D3BD}"/>
              </a:ext>
            </a:extLst>
          </p:cNvPr>
          <p:cNvPicPr>
            <a:picLocks noChangeAspect="1"/>
          </p:cNvPicPr>
          <p:nvPr/>
        </p:nvPicPr>
        <p:blipFill>
          <a:blip r:embed="rId3"/>
          <a:stretch>
            <a:fillRect/>
          </a:stretch>
        </p:blipFill>
        <p:spPr>
          <a:xfrm>
            <a:off x="182880" y="708661"/>
            <a:ext cx="8778240" cy="4276388"/>
          </a:xfrm>
          <a:prstGeom prst="rect">
            <a:avLst/>
          </a:prstGeom>
        </p:spPr>
      </p:pic>
      <p:sp>
        <p:nvSpPr>
          <p:cNvPr id="6" name="TextBox 5">
            <a:extLst>
              <a:ext uri="{FF2B5EF4-FFF2-40B4-BE49-F238E27FC236}">
                <a16:creationId xmlns:a16="http://schemas.microsoft.com/office/drawing/2014/main" id="{B8B8338E-1FEE-0B1C-04C9-7BFD8028D59D}"/>
              </a:ext>
            </a:extLst>
          </p:cNvPr>
          <p:cNvSpPr txBox="1"/>
          <p:nvPr/>
        </p:nvSpPr>
        <p:spPr>
          <a:xfrm>
            <a:off x="266700" y="289560"/>
            <a:ext cx="728472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Overview of Loading Pages: </a:t>
            </a:r>
            <a:r>
              <a:rPr lang="en-US" sz="1500" dirty="0">
                <a:latin typeface="Times New Roman" panose="02020603050405020304" pitchFamily="18" charset="0"/>
                <a:cs typeface="Times New Roman" panose="02020603050405020304" pitchFamily="18" charset="0"/>
              </a:rPr>
              <a:t>The user can upload the dataset files.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5" name="Picture 4">
            <a:extLst>
              <a:ext uri="{FF2B5EF4-FFF2-40B4-BE49-F238E27FC236}">
                <a16:creationId xmlns:a16="http://schemas.microsoft.com/office/drawing/2014/main" id="{0409DFD2-D51E-BD46-CAB5-FD01F144CB19}"/>
              </a:ext>
            </a:extLst>
          </p:cNvPr>
          <p:cNvPicPr>
            <a:picLocks noChangeAspect="1"/>
          </p:cNvPicPr>
          <p:nvPr/>
        </p:nvPicPr>
        <p:blipFill>
          <a:blip r:embed="rId3"/>
          <a:stretch>
            <a:fillRect/>
          </a:stretch>
        </p:blipFill>
        <p:spPr>
          <a:xfrm>
            <a:off x="182880" y="762000"/>
            <a:ext cx="8793480" cy="4221480"/>
          </a:xfrm>
          <a:prstGeom prst="rect">
            <a:avLst/>
          </a:prstGeom>
        </p:spPr>
      </p:pic>
      <p:sp>
        <p:nvSpPr>
          <p:cNvPr id="6" name="TextBox 5">
            <a:extLst>
              <a:ext uri="{FF2B5EF4-FFF2-40B4-BE49-F238E27FC236}">
                <a16:creationId xmlns:a16="http://schemas.microsoft.com/office/drawing/2014/main" id="{2BE7A1AB-0673-2D36-74F4-68146691530F}"/>
              </a:ext>
            </a:extLst>
          </p:cNvPr>
          <p:cNvSpPr txBox="1"/>
          <p:nvPr/>
        </p:nvSpPr>
        <p:spPr>
          <a:xfrm>
            <a:off x="182880" y="289560"/>
            <a:ext cx="3238500" cy="307777"/>
          </a:xfrm>
          <a:prstGeom prst="rect">
            <a:avLst/>
          </a:prstGeom>
          <a:noFill/>
        </p:spPr>
        <p:txBody>
          <a:bodyPr wrap="square" rtlCol="0">
            <a:spAutoFit/>
          </a:bodyPr>
          <a:lstStyle/>
          <a:p>
            <a:r>
              <a:rPr lang="en-US" dirty="0"/>
              <a:t>Create Update Delete Forms: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7" name="Picture 6">
            <a:extLst>
              <a:ext uri="{FF2B5EF4-FFF2-40B4-BE49-F238E27FC236}">
                <a16:creationId xmlns:a16="http://schemas.microsoft.com/office/drawing/2014/main" id="{ACAB0BEA-8727-1620-F7B0-6BD149355947}"/>
              </a:ext>
            </a:extLst>
          </p:cNvPr>
          <p:cNvPicPr>
            <a:picLocks noChangeAspect="1"/>
          </p:cNvPicPr>
          <p:nvPr/>
        </p:nvPicPr>
        <p:blipFill>
          <a:blip r:embed="rId3"/>
          <a:stretch>
            <a:fillRect/>
          </a:stretch>
        </p:blipFill>
        <p:spPr>
          <a:xfrm>
            <a:off x="167640" y="784860"/>
            <a:ext cx="8808720" cy="4221480"/>
          </a:xfrm>
          <a:prstGeom prst="rect">
            <a:avLst/>
          </a:prstGeom>
        </p:spPr>
      </p:pic>
      <p:sp>
        <p:nvSpPr>
          <p:cNvPr id="8" name="TextBox 7">
            <a:extLst>
              <a:ext uri="{FF2B5EF4-FFF2-40B4-BE49-F238E27FC236}">
                <a16:creationId xmlns:a16="http://schemas.microsoft.com/office/drawing/2014/main" id="{88758A03-2FA0-F7A1-918D-08A8582FD86E}"/>
              </a:ext>
            </a:extLst>
          </p:cNvPr>
          <p:cNvSpPr txBox="1"/>
          <p:nvPr/>
        </p:nvSpPr>
        <p:spPr>
          <a:xfrm>
            <a:off x="167640" y="259080"/>
            <a:ext cx="73304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Edit Report: </a:t>
            </a:r>
            <a:r>
              <a:rPr lang="en-US" sz="1500" dirty="0">
                <a:latin typeface="Times New Roman" panose="02020603050405020304" pitchFamily="18" charset="0"/>
                <a:cs typeface="Times New Roman" panose="02020603050405020304" pitchFamily="18" charset="0"/>
              </a:rPr>
              <a:t>User can edit the customer report like name and email address.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5" name="Picture 4">
            <a:extLst>
              <a:ext uri="{FF2B5EF4-FFF2-40B4-BE49-F238E27FC236}">
                <a16:creationId xmlns:a16="http://schemas.microsoft.com/office/drawing/2014/main" id="{264BBD92-93FF-E18D-00EF-5ACF1703D284}"/>
              </a:ext>
            </a:extLst>
          </p:cNvPr>
          <p:cNvPicPr>
            <a:picLocks noChangeAspect="1"/>
          </p:cNvPicPr>
          <p:nvPr/>
        </p:nvPicPr>
        <p:blipFill>
          <a:blip r:embed="rId3"/>
          <a:stretch>
            <a:fillRect/>
          </a:stretch>
        </p:blipFill>
        <p:spPr>
          <a:xfrm>
            <a:off x="182880" y="937260"/>
            <a:ext cx="8808720" cy="4046220"/>
          </a:xfrm>
          <a:prstGeom prst="rect">
            <a:avLst/>
          </a:prstGeom>
        </p:spPr>
      </p:pic>
      <p:sp>
        <p:nvSpPr>
          <p:cNvPr id="6" name="TextBox 5">
            <a:extLst>
              <a:ext uri="{FF2B5EF4-FFF2-40B4-BE49-F238E27FC236}">
                <a16:creationId xmlns:a16="http://schemas.microsoft.com/office/drawing/2014/main" id="{4347E4DE-3BC2-5887-C6DA-C4349AA51747}"/>
              </a:ext>
            </a:extLst>
          </p:cNvPr>
          <p:cNvSpPr txBox="1"/>
          <p:nvPr/>
        </p:nvSpPr>
        <p:spPr>
          <a:xfrm>
            <a:off x="182880" y="236220"/>
            <a:ext cx="7543800" cy="553998"/>
          </a:xfrm>
          <a:prstGeom prst="rect">
            <a:avLst/>
          </a:prstGeom>
          <a:noFill/>
        </p:spPr>
        <p:txBody>
          <a:bodyPr wrap="square" rtlCol="0">
            <a:spAutoFit/>
          </a:bodyPr>
          <a:lstStyle/>
          <a:p>
            <a:r>
              <a:rPr lang="en-US" b="1" dirty="0"/>
              <a:t>Store Edit </a:t>
            </a:r>
            <a:r>
              <a:rPr lang="en-US" sz="1500" b="1" dirty="0">
                <a:latin typeface="Times New Roman" panose="02020603050405020304" pitchFamily="18" charset="0"/>
                <a:cs typeface="Times New Roman" panose="02020603050405020304" pitchFamily="18" charset="0"/>
              </a:rPr>
              <a:t>Report: </a:t>
            </a:r>
            <a:r>
              <a:rPr lang="en-US" sz="1500" dirty="0">
                <a:latin typeface="Times New Roman" panose="02020603050405020304" pitchFamily="18" charset="0"/>
                <a:cs typeface="Times New Roman" panose="02020603050405020304" pitchFamily="18" charset="0"/>
              </a:rPr>
              <a:t>User can edit the store details like Store name, Location, phone number, email address, website.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5" name="Picture 4">
            <a:extLst>
              <a:ext uri="{FF2B5EF4-FFF2-40B4-BE49-F238E27FC236}">
                <a16:creationId xmlns:a16="http://schemas.microsoft.com/office/drawing/2014/main" id="{1D25E46C-19BD-C64C-1202-378E589FBC76}"/>
              </a:ext>
            </a:extLst>
          </p:cNvPr>
          <p:cNvPicPr>
            <a:picLocks noChangeAspect="1"/>
          </p:cNvPicPr>
          <p:nvPr/>
        </p:nvPicPr>
        <p:blipFill>
          <a:blip r:embed="rId3"/>
          <a:stretch>
            <a:fillRect/>
          </a:stretch>
        </p:blipFill>
        <p:spPr>
          <a:xfrm>
            <a:off x="205740" y="746760"/>
            <a:ext cx="8763000" cy="4213860"/>
          </a:xfrm>
          <a:prstGeom prst="rect">
            <a:avLst/>
          </a:prstGeom>
        </p:spPr>
      </p:pic>
      <p:sp>
        <p:nvSpPr>
          <p:cNvPr id="7" name="TextBox 6">
            <a:extLst>
              <a:ext uri="{FF2B5EF4-FFF2-40B4-BE49-F238E27FC236}">
                <a16:creationId xmlns:a16="http://schemas.microsoft.com/office/drawing/2014/main" id="{6E48E773-6358-A965-C16C-E1FD390714C7}"/>
              </a:ext>
            </a:extLst>
          </p:cNvPr>
          <p:cNvSpPr txBox="1"/>
          <p:nvPr/>
        </p:nvSpPr>
        <p:spPr>
          <a:xfrm>
            <a:off x="205740" y="251460"/>
            <a:ext cx="74066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Order Items Edit Report: </a:t>
            </a:r>
            <a:r>
              <a:rPr lang="en-US" sz="1500" dirty="0">
                <a:latin typeface="Times New Roman" panose="02020603050405020304" pitchFamily="18" charset="0"/>
                <a:cs typeface="Times New Roman" panose="02020603050405020304" pitchFamily="18" charset="0"/>
              </a:rPr>
              <a:t>User can search for the order and edit the order.</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5" name="Picture 4">
            <a:extLst>
              <a:ext uri="{FF2B5EF4-FFF2-40B4-BE49-F238E27FC236}">
                <a16:creationId xmlns:a16="http://schemas.microsoft.com/office/drawing/2014/main" id="{8E4A91E5-6B0C-6E68-23C0-CE06F0A3EBC3}"/>
              </a:ext>
            </a:extLst>
          </p:cNvPr>
          <p:cNvPicPr>
            <a:picLocks noChangeAspect="1"/>
          </p:cNvPicPr>
          <p:nvPr/>
        </p:nvPicPr>
        <p:blipFill>
          <a:blip r:embed="rId3"/>
          <a:stretch>
            <a:fillRect/>
          </a:stretch>
        </p:blipFill>
        <p:spPr>
          <a:xfrm>
            <a:off x="198120" y="723901"/>
            <a:ext cx="8778240" cy="4259580"/>
          </a:xfrm>
          <a:prstGeom prst="rect">
            <a:avLst/>
          </a:prstGeom>
        </p:spPr>
      </p:pic>
      <p:sp>
        <p:nvSpPr>
          <p:cNvPr id="6" name="TextBox 5">
            <a:extLst>
              <a:ext uri="{FF2B5EF4-FFF2-40B4-BE49-F238E27FC236}">
                <a16:creationId xmlns:a16="http://schemas.microsoft.com/office/drawing/2014/main" id="{D5A114A7-442A-237D-00A1-F00C93C69E51}"/>
              </a:ext>
            </a:extLst>
          </p:cNvPr>
          <p:cNvSpPr txBox="1"/>
          <p:nvPr/>
        </p:nvSpPr>
        <p:spPr>
          <a:xfrm>
            <a:off x="198120" y="228600"/>
            <a:ext cx="861822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Product Edit Report</a:t>
            </a:r>
            <a:r>
              <a:rPr lang="en-US" sz="1500" dirty="0">
                <a:latin typeface="Times New Roman" panose="02020603050405020304" pitchFamily="18" charset="0"/>
                <a:cs typeface="Times New Roman" panose="02020603050405020304" pitchFamily="18" charset="0"/>
              </a:rPr>
              <a:t>: User can search for the available Products and edit the details if needed.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5" name="Picture 4">
            <a:extLst>
              <a:ext uri="{FF2B5EF4-FFF2-40B4-BE49-F238E27FC236}">
                <a16:creationId xmlns:a16="http://schemas.microsoft.com/office/drawing/2014/main" id="{77AA1B92-D033-65D1-7A80-8C4130DCF81A}"/>
              </a:ext>
            </a:extLst>
          </p:cNvPr>
          <p:cNvPicPr>
            <a:picLocks noChangeAspect="1"/>
          </p:cNvPicPr>
          <p:nvPr/>
        </p:nvPicPr>
        <p:blipFill>
          <a:blip r:embed="rId3"/>
          <a:stretch>
            <a:fillRect/>
          </a:stretch>
        </p:blipFill>
        <p:spPr>
          <a:xfrm>
            <a:off x="198120" y="777240"/>
            <a:ext cx="8763000" cy="4206241"/>
          </a:xfrm>
          <a:prstGeom prst="rect">
            <a:avLst/>
          </a:prstGeom>
        </p:spPr>
      </p:pic>
      <p:sp>
        <p:nvSpPr>
          <p:cNvPr id="6" name="TextBox 5">
            <a:extLst>
              <a:ext uri="{FF2B5EF4-FFF2-40B4-BE49-F238E27FC236}">
                <a16:creationId xmlns:a16="http://schemas.microsoft.com/office/drawing/2014/main" id="{138D0C00-BDD0-1719-E364-04881985015C}"/>
              </a:ext>
            </a:extLst>
          </p:cNvPr>
          <p:cNvSpPr txBox="1"/>
          <p:nvPr/>
        </p:nvSpPr>
        <p:spPr>
          <a:xfrm>
            <a:off x="198120" y="294489"/>
            <a:ext cx="867156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Payments Edit Report: </a:t>
            </a:r>
            <a:r>
              <a:rPr lang="en-US" sz="1500" dirty="0">
                <a:latin typeface="Times New Roman" panose="02020603050405020304" pitchFamily="18" charset="0"/>
                <a:cs typeface="Times New Roman" panose="02020603050405020304" pitchFamily="18" charset="0"/>
              </a:rPr>
              <a:t>User can search the payment details and edit them.</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Abstract</a:t>
            </a:r>
            <a:endParaRPr sz="3000" dirty="0"/>
          </a:p>
        </p:txBody>
      </p:sp>
      <p:sp>
        <p:nvSpPr>
          <p:cNvPr id="3" name="TextBox 2">
            <a:extLst>
              <a:ext uri="{FF2B5EF4-FFF2-40B4-BE49-F238E27FC236}">
                <a16:creationId xmlns:a16="http://schemas.microsoft.com/office/drawing/2014/main" id="{973F000B-EF80-F97A-C0E0-A2A3713F91AB}"/>
              </a:ext>
            </a:extLst>
          </p:cNvPr>
          <p:cNvSpPr txBox="1"/>
          <p:nvPr/>
        </p:nvSpPr>
        <p:spPr>
          <a:xfrm>
            <a:off x="720000" y="1066712"/>
            <a:ext cx="7543800" cy="3139321"/>
          </a:xfrm>
          <a:prstGeom prst="rect">
            <a:avLst/>
          </a:prstGeom>
          <a:noFill/>
        </p:spPr>
        <p:txBody>
          <a:bodyPr wrap="square" rtlCol="0">
            <a:spAutoFit/>
          </a:bodyPr>
          <a:lstStyle/>
          <a:p>
            <a:pPr algn="just"/>
            <a:r>
              <a:rPr lang="en-US" sz="1800" b="0" i="0" dirty="0">
                <a:solidFill>
                  <a:srgbClr val="1F1F1F"/>
                </a:solidFill>
                <a:effectLst/>
                <a:latin typeface="Times New Roman" panose="02020603050405020304" pitchFamily="18" charset="0"/>
                <a:cs typeface="Times New Roman" panose="02020603050405020304" pitchFamily="18" charset="0"/>
              </a:rPr>
              <a:t>Conventional cloud-based databases are expensive to maintain and challenging to scale for expanding businesses.</a:t>
            </a: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algn="just"/>
            <a:r>
              <a:rPr lang="en-US" sz="1800" b="0" i="0" dirty="0">
                <a:solidFill>
                  <a:srgbClr val="1F1F1F"/>
                </a:solidFill>
                <a:effectLst/>
                <a:latin typeface="Times New Roman" panose="02020603050405020304" pitchFamily="18" charset="0"/>
                <a:cs typeface="Times New Roman" panose="02020603050405020304" pitchFamily="18" charset="0"/>
              </a:rPr>
              <a:t>Concerns with Conventional cloud-based databases:</a:t>
            </a:r>
          </a:p>
          <a:p>
            <a:pPr marL="285750" lvl="2"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Complexity: Administrating </a:t>
            </a:r>
            <a:r>
              <a:rPr lang="en-US" sz="1800" b="0" i="0" dirty="0">
                <a:solidFill>
                  <a:srgbClr val="1F1F1F"/>
                </a:solidFill>
                <a:effectLst/>
                <a:latin typeface="Times New Roman" panose="02020603050405020304" pitchFamily="18" charset="0"/>
                <a:ea typeface="Arial" panose="020B0604020202020204" pitchFamily="34" charset="0"/>
                <a:cs typeface="Times New Roman" panose="02020603050405020304" pitchFamily="18" charset="0"/>
              </a:rPr>
              <a:t>Conventional</a:t>
            </a:r>
            <a:r>
              <a:rPr lang="en-US" sz="1800" b="0" i="0" dirty="0">
                <a:solidFill>
                  <a:srgbClr val="1F1F1F"/>
                </a:solidFill>
                <a:effectLst/>
                <a:latin typeface="Times New Roman" panose="02020603050405020304" pitchFamily="18" charset="0"/>
                <a:cs typeface="Times New Roman" panose="02020603050405020304" pitchFamily="18" charset="0"/>
              </a:rPr>
              <a:t> cloud-based databases can be expensive to manage and require a team of DBAs to secure, upgrade, recover, test, and troubleshoot them.</a:t>
            </a: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Cost: </a:t>
            </a:r>
            <a:r>
              <a:rPr lang="en-US" sz="1800" b="0" i="0" dirty="0">
                <a:solidFill>
                  <a:srgbClr val="1F1F1F"/>
                </a:solidFill>
                <a:effectLst/>
                <a:latin typeface="Times New Roman" panose="02020603050405020304" pitchFamily="18" charset="0"/>
                <a:ea typeface="Arial" panose="020B0604020202020204" pitchFamily="34" charset="0"/>
                <a:cs typeface="Times New Roman" panose="02020603050405020304" pitchFamily="18" charset="0"/>
              </a:rPr>
              <a:t>Conventional</a:t>
            </a:r>
            <a:r>
              <a:rPr lang="en-US" sz="1800" b="0" i="0" dirty="0">
                <a:solidFill>
                  <a:srgbClr val="1F1F1F"/>
                </a:solidFill>
                <a:effectLst/>
                <a:latin typeface="Times New Roman" panose="02020603050405020304" pitchFamily="18" charset="0"/>
                <a:cs typeface="Times New Roman" panose="02020603050405020304" pitchFamily="18" charset="0"/>
              </a:rPr>
              <a:t> cloud-based databases can be  very expensive to manage, especially for large enterprises.</a:t>
            </a: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Scalability: </a:t>
            </a:r>
            <a:r>
              <a:rPr lang="en-US" sz="1800" b="0" i="0" dirty="0">
                <a:solidFill>
                  <a:srgbClr val="1F1F1F"/>
                </a:solidFill>
                <a:effectLst/>
                <a:latin typeface="Times New Roman" panose="02020603050405020304" pitchFamily="18" charset="0"/>
                <a:ea typeface="Arial" panose="020B0604020202020204" pitchFamily="34" charset="0"/>
                <a:cs typeface="Times New Roman" panose="02020603050405020304" pitchFamily="18" charset="0"/>
              </a:rPr>
              <a:t>As businesses grow, scaling conventional cloud-based databases can become challenging.</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77DC-1782-CA34-0EBF-99B6BA0CDDE3}"/>
              </a:ext>
            </a:extLst>
          </p:cNvPr>
          <p:cNvSpPr>
            <a:spLocks noGrp="1"/>
          </p:cNvSpPr>
          <p:nvPr>
            <p:ph type="title"/>
          </p:nvPr>
        </p:nvSpPr>
        <p:spPr>
          <a:xfrm>
            <a:off x="620940" y="122894"/>
            <a:ext cx="7704000" cy="572700"/>
          </a:xfrm>
        </p:spPr>
        <p:txBody>
          <a:bodyPr/>
          <a:lstStyle/>
          <a:p>
            <a:r>
              <a:rPr lang="en-US" sz="3000" dirty="0"/>
              <a:t>Conclusion</a:t>
            </a:r>
          </a:p>
        </p:txBody>
      </p:sp>
      <p:sp>
        <p:nvSpPr>
          <p:cNvPr id="4" name="TextBox 3">
            <a:extLst>
              <a:ext uri="{FF2B5EF4-FFF2-40B4-BE49-F238E27FC236}">
                <a16:creationId xmlns:a16="http://schemas.microsoft.com/office/drawing/2014/main" id="{66CE1D3A-4CD4-5E91-7FDF-0B87FA802905}"/>
              </a:ext>
            </a:extLst>
          </p:cNvPr>
          <p:cNvSpPr txBox="1"/>
          <p:nvPr/>
        </p:nvSpPr>
        <p:spPr>
          <a:xfrm>
            <a:off x="449072" y="751025"/>
            <a:ext cx="8245856" cy="418576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underscores the effectiveness of Oracle Application Express (APEX) in conjunction with Oracle Autonomous Database in creating a sophisticated e-commerce application. </a:t>
            </a: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harnessing the real-world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Olist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dataset, the project vividly demonstrates the practical application of these robust Oracle tools in managing and visualizing complex data. </a:t>
            </a:r>
          </a:p>
          <a:p>
            <a:pPr marL="285750" indent="-285750" algn="jus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Apex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seamless execution of CRUD operations and the implementation of dynamic data visualization techniques illustrate the capabilities of Oracle APEX and the Oracle Autonomous Database to work in harmony. </a:t>
            </a: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not only achieves its initial objectives but also sets the stage for future enhancement, such as the integration of advanced analytics for deeper business insights. It stands as a prime example of leveraging modern technology solutions to build efficient, responsive, and data-driven applications in today's competitive e-commerce landscape.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6228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EDB6-CF50-CD06-2701-4E9DF3DC1C0A}"/>
              </a:ext>
            </a:extLst>
          </p:cNvPr>
          <p:cNvSpPr>
            <a:spLocks noGrp="1"/>
          </p:cNvSpPr>
          <p:nvPr>
            <p:ph type="title"/>
          </p:nvPr>
        </p:nvSpPr>
        <p:spPr>
          <a:xfrm>
            <a:off x="651728" y="2814838"/>
            <a:ext cx="7704000" cy="572700"/>
          </a:xfrm>
        </p:spPr>
        <p:txBody>
          <a:bodyPr/>
          <a:lstStyle/>
          <a:p>
            <a:r>
              <a:rPr lang="en-US" dirty="0"/>
              <a:t>Thank You !!!</a:t>
            </a:r>
          </a:p>
        </p:txBody>
      </p:sp>
      <p:sp>
        <p:nvSpPr>
          <p:cNvPr id="3" name="TextBox 2">
            <a:extLst>
              <a:ext uri="{FF2B5EF4-FFF2-40B4-BE49-F238E27FC236}">
                <a16:creationId xmlns:a16="http://schemas.microsoft.com/office/drawing/2014/main" id="{C1E772ED-956D-4DB0-9CD6-4D8967C37341}"/>
              </a:ext>
            </a:extLst>
          </p:cNvPr>
          <p:cNvSpPr txBox="1"/>
          <p:nvPr/>
        </p:nvSpPr>
        <p:spPr>
          <a:xfrm>
            <a:off x="2720371" y="1697720"/>
            <a:ext cx="3703258" cy="630942"/>
          </a:xfrm>
          <a:prstGeom prst="rect">
            <a:avLst/>
          </a:prstGeom>
          <a:noFill/>
        </p:spPr>
        <p:txBody>
          <a:bodyPr wrap="none" rtlCol="0">
            <a:spAutoFit/>
          </a:bodyPr>
          <a:lstStyle/>
          <a:p>
            <a:pPr algn="ctr">
              <a:buClr>
                <a:schemeClr val="dk1"/>
              </a:buClr>
              <a:buSzPts val="3500"/>
            </a:pPr>
            <a:r>
              <a:rPr lang="en-US" sz="3500" dirty="0">
                <a:solidFill>
                  <a:schemeClr val="dk1"/>
                </a:solidFill>
                <a:latin typeface="Noto Serif Ethiopic"/>
                <a:sym typeface="Noto Serif Ethiopic"/>
              </a:rPr>
              <a:t>Any Questions??</a:t>
            </a:r>
          </a:p>
        </p:txBody>
      </p:sp>
    </p:spTree>
    <p:extLst>
      <p:ext uri="{BB962C8B-B14F-4D97-AF65-F5344CB8AC3E}">
        <p14:creationId xmlns:p14="http://schemas.microsoft.com/office/powerpoint/2010/main" val="128256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6057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chemeClr val="tx1"/>
                </a:solidFill>
              </a:rPr>
              <a:t>What is </a:t>
            </a:r>
            <a:r>
              <a:rPr lang="en-US" sz="3000" dirty="0">
                <a:solidFill>
                  <a:srgbClr val="FF0000"/>
                </a:solidFill>
              </a:rPr>
              <a:t>Oracle Autonomous DB</a:t>
            </a:r>
            <a:r>
              <a:rPr lang="en-US" sz="3000" dirty="0">
                <a:solidFill>
                  <a:schemeClr val="tx1"/>
                </a:solidFill>
              </a:rPr>
              <a:t>?</a:t>
            </a:r>
            <a:endParaRPr sz="3000" dirty="0">
              <a:solidFill>
                <a:srgbClr val="FF0000"/>
              </a:solidFill>
            </a:endParaRPr>
          </a:p>
        </p:txBody>
      </p:sp>
      <p:sp>
        <p:nvSpPr>
          <p:cNvPr id="140" name="Google Shape;140;p18"/>
          <p:cNvSpPr txBox="1"/>
          <p:nvPr/>
        </p:nvSpPr>
        <p:spPr>
          <a:xfrm>
            <a:off x="693420" y="1036320"/>
            <a:ext cx="7962900" cy="342138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Autonomous Database is a cloud-based service that provides a fully automated, self-managing database environment. It uses machine learning and artificial intelligence to automate all aspects of database management, including provisioning, patching, scaling, and security. This frees up database administrators (DBAs) to focus on more strategic tasks, such as data modeling and application development.</a:t>
            </a:r>
          </a:p>
          <a:p>
            <a:pPr lvl="0" algn="just" rtl="0">
              <a:spcBef>
                <a:spcPts val="0"/>
              </a:spcBef>
              <a:spcAft>
                <a:spcPts val="0"/>
              </a:spcAft>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Autonomous DB is based on the worlds best database platform </a:t>
            </a:r>
            <a:r>
              <a:rPr lang="en-US" sz="1800" b="1" i="0" dirty="0">
                <a:solidFill>
                  <a:srgbClr val="1F1F1F"/>
                </a:solidFill>
                <a:effectLst/>
                <a:latin typeface="Times New Roman" panose="02020603050405020304" pitchFamily="18" charset="0"/>
                <a:cs typeface="Times New Roman" panose="02020603050405020304" pitchFamily="18" charset="0"/>
              </a:rPr>
              <a:t>Exadata</a:t>
            </a:r>
            <a:r>
              <a:rPr lang="en-US" sz="1800" i="0" dirty="0">
                <a:solidFill>
                  <a:srgbClr val="1F1F1F"/>
                </a:solidFill>
                <a:effectLst/>
                <a:latin typeface="Times New Roman" panose="02020603050405020304" pitchFamily="18" charset="0"/>
                <a:cs typeface="Times New Roman" panose="02020603050405020304" pitchFamily="18" charset="0"/>
              </a:rPr>
              <a:t>.</a:t>
            </a:r>
          </a:p>
          <a:p>
            <a:pPr lvl="0" algn="just" rtl="0">
              <a:spcBef>
                <a:spcPts val="0"/>
              </a:spcBef>
              <a:spcAft>
                <a:spcPts val="0"/>
              </a:spcAft>
            </a:pPr>
            <a:endParaRPr lang="en-US" sz="1800" b="0" dirty="0">
              <a:solidFill>
                <a:srgbClr val="1F1F1F"/>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800" i="0" dirty="0">
                <a:solidFill>
                  <a:srgbClr val="1F1F1F"/>
                </a:solidFill>
                <a:effectLst/>
                <a:latin typeface="Times New Roman" panose="02020603050405020304" pitchFamily="18" charset="0"/>
                <a:cs typeface="Times New Roman" panose="02020603050405020304" pitchFamily="18" charset="0"/>
              </a:rPr>
              <a:t>Autonomous DB eliminates the complexity of operating and securing Oracle DB, while giving the customers highest levels of performance, scalability, and availability.</a:t>
            </a:r>
            <a:r>
              <a:rPr lang="en-US" sz="1800" b="0" i="0" dirty="0">
                <a:solidFill>
                  <a:srgbClr val="1F1F1F"/>
                </a:solidFill>
                <a:effectLst/>
                <a:latin typeface="Times New Roman" panose="02020603050405020304" pitchFamily="18" charset="0"/>
                <a:cs typeface="Times New Roman" panose="02020603050405020304" pitchFamily="18" charset="0"/>
              </a:rPr>
              <a:t> </a:t>
            </a:r>
          </a:p>
          <a:p>
            <a:pPr marL="0" lvl="0" indent="0" rtl="0">
              <a:spcBef>
                <a:spcPts val="0"/>
              </a:spcBef>
              <a:spcAft>
                <a:spcPts val="0"/>
              </a:spcAft>
              <a:buNone/>
            </a:pP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720000" y="445025"/>
            <a:ext cx="7704000" cy="3951716"/>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1800" dirty="0">
                <a:latin typeface="Google Sans"/>
              </a:rPr>
              <a:t>          </a:t>
            </a:r>
            <a:endParaRPr sz="1800" dirty="0">
              <a:latin typeface="Google Sans"/>
            </a:endParaRPr>
          </a:p>
        </p:txBody>
      </p:sp>
      <p:sp>
        <p:nvSpPr>
          <p:cNvPr id="3" name="TextBox 2">
            <a:extLst>
              <a:ext uri="{FF2B5EF4-FFF2-40B4-BE49-F238E27FC236}">
                <a16:creationId xmlns:a16="http://schemas.microsoft.com/office/drawing/2014/main" id="{7D1C8292-E3C2-E900-0692-69F8EC82875D}"/>
              </a:ext>
            </a:extLst>
          </p:cNvPr>
          <p:cNvSpPr txBox="1"/>
          <p:nvPr/>
        </p:nvSpPr>
        <p:spPr>
          <a:xfrm>
            <a:off x="278220" y="177225"/>
            <a:ext cx="8591460" cy="480131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Available in both public and on-premises cloud</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Autonomous DB uses proven  technologies like RAC, Data Guard, DB Vault, Parallel SQL, In-memory, multitenant, etc.</a:t>
            </a:r>
          </a:p>
          <a:p>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Oracle autonomous Db is more reliable because it automatically recovers from any physical failures, whether at the physical server or data center level.</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Serverless and elastic architecture enables instant scaling online.</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Pay only for the resources used.</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All scaling operations occur while the applications continue to run.</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Cost reduced by 90%, by automating every aspect of the stack from infrastructure, to the DB, to ML Based Automation. </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487680" y="304860"/>
            <a:ext cx="77040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Key Features</a:t>
            </a:r>
            <a:endParaRPr sz="3000" dirty="0"/>
          </a:p>
        </p:txBody>
      </p:sp>
      <p:sp>
        <p:nvSpPr>
          <p:cNvPr id="2" name="TextBox 1">
            <a:extLst>
              <a:ext uri="{FF2B5EF4-FFF2-40B4-BE49-F238E27FC236}">
                <a16:creationId xmlns:a16="http://schemas.microsoft.com/office/drawing/2014/main" id="{D794ACFC-1CE1-8045-326E-82D5A816AB02}"/>
              </a:ext>
            </a:extLst>
          </p:cNvPr>
          <p:cNvSpPr txBox="1"/>
          <p:nvPr/>
        </p:nvSpPr>
        <p:spPr>
          <a:xfrm>
            <a:off x="487680" y="1209675"/>
            <a:ext cx="8168640" cy="2862322"/>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Provision</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Secure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Manage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Protect</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Scale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Optimizes</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500" dirty="0"/>
              <a:t>Oracle Apex</a:t>
            </a:r>
            <a:endParaRPr sz="2500" dirty="0"/>
          </a:p>
        </p:txBody>
      </p:sp>
      <p:sp>
        <p:nvSpPr>
          <p:cNvPr id="2" name="TextBox 1">
            <a:extLst>
              <a:ext uri="{FF2B5EF4-FFF2-40B4-BE49-F238E27FC236}">
                <a16:creationId xmlns:a16="http://schemas.microsoft.com/office/drawing/2014/main" id="{0E29C118-5723-C274-B5F9-6A55E9AE4223}"/>
              </a:ext>
            </a:extLst>
          </p:cNvPr>
          <p:cNvSpPr txBox="1"/>
          <p:nvPr/>
        </p:nvSpPr>
        <p:spPr>
          <a:xfrm>
            <a:off x="777240" y="1120140"/>
            <a:ext cx="7646760"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Application Express (APEX) is a low-code application development platform that enables developers to build scalable, secure web and mobile applications quickly and easily. </a:t>
            </a: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rgbClr val="1F1F1F"/>
                </a:solidFill>
                <a:latin typeface="Times New Roman" panose="02020603050405020304" pitchFamily="18" charset="0"/>
                <a:cs typeface="Times New Roman" panose="02020603050405020304" pitchFamily="18" charset="0"/>
              </a:rPr>
              <a:t>It</a:t>
            </a:r>
            <a:r>
              <a:rPr lang="en-US" sz="1800" b="0" i="0" dirty="0">
                <a:solidFill>
                  <a:srgbClr val="1F1F1F"/>
                </a:solidFill>
                <a:effectLst/>
                <a:latin typeface="Times New Roman" panose="02020603050405020304" pitchFamily="18" charset="0"/>
                <a:cs typeface="Times New Roman" panose="02020603050405020304" pitchFamily="18" charset="0"/>
              </a:rPr>
              <a:t> is a free and fully supported feature of Oracle Database, so organizations can start developing applications immediately without having to purchase any additional software.</a:t>
            </a:r>
          </a:p>
          <a:p>
            <a:pPr marL="285750" indent="-285750" algn="just">
              <a:buFont typeface="Wingdings" panose="05000000000000000000" pitchFamily="2" charset="2"/>
              <a:buChar char="Ø"/>
            </a:pPr>
            <a:endParaRPr lang="en-US" sz="1800" dirty="0">
              <a:solidFill>
                <a:srgbClr val="1F1F1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APEX is a popular choice for developers because it is easy to use and does not require a lot of coding experience.</a:t>
            </a:r>
          </a:p>
          <a:p>
            <a:pPr marL="285750" indent="-285750"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5" name="TextBox 4">
            <a:extLst>
              <a:ext uri="{FF2B5EF4-FFF2-40B4-BE49-F238E27FC236}">
                <a16:creationId xmlns:a16="http://schemas.microsoft.com/office/drawing/2014/main" id="{C0233EB5-750D-4BC9-94FC-10B6B4A24C4A}"/>
              </a:ext>
            </a:extLst>
          </p:cNvPr>
          <p:cNvSpPr txBox="1"/>
          <p:nvPr/>
        </p:nvSpPr>
        <p:spPr>
          <a:xfrm>
            <a:off x="403412" y="470811"/>
            <a:ext cx="8206740" cy="3139321"/>
          </a:xfrm>
          <a:prstGeom prst="rect">
            <a:avLst/>
          </a:prstGeom>
          <a:noFill/>
        </p:spPr>
        <p:txBody>
          <a:bodyPr wrap="square" rtlCol="0">
            <a:spAutoFit/>
          </a:bodyPr>
          <a:lstStyle/>
          <a:p>
            <a:pPr algn="just"/>
            <a:r>
              <a:rPr lang="en-US" sz="1800" b="0" i="0" dirty="0">
                <a:solidFill>
                  <a:srgbClr val="1F1F1F"/>
                </a:solidFill>
                <a:effectLst/>
                <a:latin typeface="Times New Roman" panose="02020603050405020304" pitchFamily="18" charset="0"/>
                <a:cs typeface="Times New Roman" panose="02020603050405020304" pitchFamily="18" charset="0"/>
              </a:rPr>
              <a:t>Oracle APEX Key </a:t>
            </a:r>
            <a:r>
              <a:rPr lang="en-US" sz="1800" dirty="0">
                <a:solidFill>
                  <a:srgbClr val="1F1F1F"/>
                </a:solidFill>
                <a:latin typeface="Times New Roman" panose="02020603050405020304" pitchFamily="18" charset="0"/>
                <a:cs typeface="Times New Roman" panose="02020603050405020304" pitchFamily="18" charset="0"/>
              </a:rPr>
              <a:t>features:</a:t>
            </a:r>
            <a:endParaRPr lang="en-US" sz="1800" b="0" i="0" dirty="0">
              <a:solidFill>
                <a:srgbClr val="1F1F1F"/>
              </a:solidFill>
              <a:effectLst/>
              <a:latin typeface="Times New Roman" panose="02020603050405020304" pitchFamily="18" charset="0"/>
              <a:cs typeface="Times New Roman" panose="02020603050405020304" pitchFamily="18" charset="0"/>
            </a:endParaRP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Low-code development</a:t>
            </a: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Scalability</a:t>
            </a:r>
          </a:p>
          <a:p>
            <a:pPr marL="285750" indent="-285750" algn="just">
              <a:buFont typeface="Wingdings" panose="05000000000000000000" pitchFamily="2" charset="2"/>
              <a:buChar char="Ø"/>
            </a:pPr>
            <a:endParaRPr lang="en-US" sz="1800" dirty="0">
              <a:solidFill>
                <a:srgbClr val="1F1F1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Security</a:t>
            </a:r>
          </a:p>
          <a:p>
            <a:pPr marL="285750" indent="-285750" algn="just">
              <a:buFont typeface="Wingdings" panose="05000000000000000000" pitchFamily="2" charset="2"/>
              <a:buChar char="Ø"/>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Mobility</a:t>
            </a:r>
          </a:p>
          <a:p>
            <a:pPr marL="285750" indent="-285750" algn="just">
              <a:buFont typeface="Wingdings" panose="05000000000000000000" pitchFamily="2" charset="2"/>
              <a:buChar char="Ø"/>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Integration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EDF57046-F570-7D70-EB04-A6BC6085F19B}"/>
              </a:ext>
            </a:extLst>
          </p:cNvPr>
          <p:cNvSpPr>
            <a:spLocks noGrp="1"/>
          </p:cNvSpPr>
          <p:nvPr>
            <p:ph type="title"/>
          </p:nvPr>
        </p:nvSpPr>
        <p:spPr>
          <a:xfrm>
            <a:off x="499020" y="190202"/>
            <a:ext cx="7704000" cy="495598"/>
          </a:xfrm>
        </p:spPr>
        <p:txBody>
          <a:bodyPr/>
          <a:lstStyle/>
          <a:p>
            <a:r>
              <a:rPr lang="en-US" sz="3000" dirty="0"/>
              <a:t>E-commerce Website </a:t>
            </a:r>
          </a:p>
        </p:txBody>
      </p:sp>
      <p:sp>
        <p:nvSpPr>
          <p:cNvPr id="7" name="TextBox 6">
            <a:extLst>
              <a:ext uri="{FF2B5EF4-FFF2-40B4-BE49-F238E27FC236}">
                <a16:creationId xmlns:a16="http://schemas.microsoft.com/office/drawing/2014/main" id="{38CFCE1D-A4C7-0730-BF6C-E2F6513F0D8B}"/>
              </a:ext>
            </a:extLst>
          </p:cNvPr>
          <p:cNvSpPr txBox="1"/>
          <p:nvPr/>
        </p:nvSpPr>
        <p:spPr>
          <a:xfrm>
            <a:off x="470490" y="1013460"/>
            <a:ext cx="8203020"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In this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project we are utilizing a real-world e-commerce dataset from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Olist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largest department store in Brazilian marketplaces, we aim to demonstrate the effectiveness of this integration in handling complex database operations and providing insightful data visualization.</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leveraging the Oracle Apex for frontend and Oracle Autonomous DB for the backend database management, and performed the CRUD operations on the dataset and analyzed the data. </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showcased the results through various visualization techniques using Oracle Apex.</a:t>
            </a: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Executive Summary of Marketing Plan Infographics by Slidesgo">
  <a:themeElements>
    <a:clrScheme name="Simple Light">
      <a:dk1>
        <a:srgbClr val="586847"/>
      </a:dk1>
      <a:lt1>
        <a:srgbClr val="FCFCFC"/>
      </a:lt1>
      <a:dk2>
        <a:srgbClr val="F3ECE6"/>
      </a:dk2>
      <a:lt2>
        <a:srgbClr val="B4ACA2"/>
      </a:lt2>
      <a:accent1>
        <a:srgbClr val="475735"/>
      </a:accent1>
      <a:accent2>
        <a:srgbClr val="303A24"/>
      </a:accent2>
      <a:accent3>
        <a:srgbClr val="FFFFFF"/>
      </a:accent3>
      <a:accent4>
        <a:srgbClr val="FFFFFF"/>
      </a:accent4>
      <a:accent5>
        <a:srgbClr val="FFFFFF"/>
      </a:accent5>
      <a:accent6>
        <a:srgbClr val="FFFFFF"/>
      </a:accent6>
      <a:hlink>
        <a:srgbClr val="5868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1181</Words>
  <Application>Microsoft Office PowerPoint</Application>
  <PresentationFormat>On-screen Show (16:9)</PresentationFormat>
  <Paragraphs>121</Paragraphs>
  <Slides>31</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Akatab</vt:lpstr>
      <vt:lpstr>Calibri</vt:lpstr>
      <vt:lpstr>Noto Serif Ethiopic</vt:lpstr>
      <vt:lpstr>Anaheim</vt:lpstr>
      <vt:lpstr>Wingdings</vt:lpstr>
      <vt:lpstr>Arial</vt:lpstr>
      <vt:lpstr>Google Sans</vt:lpstr>
      <vt:lpstr>Times New Roman</vt:lpstr>
      <vt:lpstr>Roboto Condensed Light</vt:lpstr>
      <vt:lpstr>Söhne</vt:lpstr>
      <vt:lpstr>Executive Summary of Marketing Plan Infographics by Slidesgo</vt:lpstr>
      <vt:lpstr>Oracle Apex Using Oracle Autonomous DB</vt:lpstr>
      <vt:lpstr>Agenda</vt:lpstr>
      <vt:lpstr>Abstract</vt:lpstr>
      <vt:lpstr>What is Oracle Autonomous DB?</vt:lpstr>
      <vt:lpstr>          </vt:lpstr>
      <vt:lpstr>Key Features</vt:lpstr>
      <vt:lpstr>Oracle Apex</vt:lpstr>
      <vt:lpstr>PowerPoint Presentation</vt:lpstr>
      <vt:lpstr>E-commerce Website </vt:lpstr>
      <vt:lpstr>Architecture</vt:lpstr>
      <vt:lpstr>PowerPoint Presentation</vt:lpstr>
      <vt:lpstr>Database Schema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Apex Using Oracle Autonomous DB</dc:title>
  <dc:creator>Chanakya Rudhra Baluguri</dc:creator>
  <cp:lastModifiedBy>Kolagotla, Rajasekhar Reddy</cp:lastModifiedBy>
  <cp:revision>12</cp:revision>
  <dcterms:modified xsi:type="dcterms:W3CDTF">2023-11-14T13:53:14Z</dcterms:modified>
</cp:coreProperties>
</file>